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378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49225" y="136525"/>
            <a:ext cx="8869680" cy="6584950"/>
          </a:xfrm>
          <a:custGeom>
            <a:avLst/>
            <a:gdLst/>
            <a:ahLst/>
            <a:cxnLst/>
            <a:rect l="l" t="t" r="r" b="b"/>
            <a:pathLst>
              <a:path w="8869680" h="6584950">
                <a:moveTo>
                  <a:pt x="0" y="6584950"/>
                </a:moveTo>
                <a:lnTo>
                  <a:pt x="8869426" y="6584950"/>
                </a:lnTo>
                <a:lnTo>
                  <a:pt x="8869426" y="0"/>
                </a:lnTo>
                <a:lnTo>
                  <a:pt x="0" y="0"/>
                </a:lnTo>
                <a:lnTo>
                  <a:pt x="0" y="6584950"/>
                </a:lnTo>
                <a:close/>
              </a:path>
            </a:pathLst>
          </a:custGeom>
          <a:ln w="19050">
            <a:solidFill>
              <a:srgbClr val="CFC5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36620" y="589787"/>
            <a:ext cx="2005583" cy="384048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56916" y="864107"/>
            <a:ext cx="3419855" cy="3840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1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49225" y="136525"/>
            <a:ext cx="8869680" cy="6584950"/>
          </a:xfrm>
          <a:custGeom>
            <a:avLst/>
            <a:gdLst/>
            <a:ahLst/>
            <a:cxnLst/>
            <a:rect l="l" t="t" r="r" b="b"/>
            <a:pathLst>
              <a:path w="8869680" h="6584950">
                <a:moveTo>
                  <a:pt x="0" y="6584950"/>
                </a:moveTo>
                <a:lnTo>
                  <a:pt x="8869426" y="6584950"/>
                </a:lnTo>
                <a:lnTo>
                  <a:pt x="8869426" y="0"/>
                </a:lnTo>
                <a:lnTo>
                  <a:pt x="0" y="0"/>
                </a:lnTo>
                <a:lnTo>
                  <a:pt x="0" y="6584950"/>
                </a:lnTo>
                <a:close/>
              </a:path>
            </a:pathLst>
          </a:custGeom>
          <a:ln w="19050">
            <a:solidFill>
              <a:srgbClr val="CFC5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9250" y="638683"/>
            <a:ext cx="336550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1">
                <a:solidFill>
                  <a:srgbClr val="92D05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615" y="1371955"/>
            <a:ext cx="7630769" cy="3723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13" Type="http://schemas.openxmlformats.org/officeDocument/2006/relationships/image" Target="../media/image196.png"/><Relationship Id="rId18" Type="http://schemas.openxmlformats.org/officeDocument/2006/relationships/image" Target="../media/image201.png"/><Relationship Id="rId26" Type="http://schemas.openxmlformats.org/officeDocument/2006/relationships/image" Target="../media/image209.png"/><Relationship Id="rId3" Type="http://schemas.openxmlformats.org/officeDocument/2006/relationships/image" Target="../media/image186.png"/><Relationship Id="rId21" Type="http://schemas.openxmlformats.org/officeDocument/2006/relationships/image" Target="../media/image204.png"/><Relationship Id="rId34" Type="http://schemas.openxmlformats.org/officeDocument/2006/relationships/image" Target="../media/image217.png"/><Relationship Id="rId7" Type="http://schemas.openxmlformats.org/officeDocument/2006/relationships/image" Target="../media/image190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5" Type="http://schemas.openxmlformats.org/officeDocument/2006/relationships/image" Target="../media/image208.png"/><Relationship Id="rId33" Type="http://schemas.openxmlformats.org/officeDocument/2006/relationships/image" Target="../media/image216.png"/><Relationship Id="rId2" Type="http://schemas.openxmlformats.org/officeDocument/2006/relationships/image" Target="../media/image185.png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29" Type="http://schemas.openxmlformats.org/officeDocument/2006/relationships/image" Target="../media/image2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9.png"/><Relationship Id="rId11" Type="http://schemas.openxmlformats.org/officeDocument/2006/relationships/image" Target="../media/image194.png"/><Relationship Id="rId24" Type="http://schemas.openxmlformats.org/officeDocument/2006/relationships/image" Target="../media/image207.png"/><Relationship Id="rId32" Type="http://schemas.openxmlformats.org/officeDocument/2006/relationships/image" Target="../media/image215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23" Type="http://schemas.openxmlformats.org/officeDocument/2006/relationships/image" Target="../media/image206.png"/><Relationship Id="rId28" Type="http://schemas.openxmlformats.org/officeDocument/2006/relationships/image" Target="../media/image211.png"/><Relationship Id="rId10" Type="http://schemas.openxmlformats.org/officeDocument/2006/relationships/image" Target="../media/image193.png"/><Relationship Id="rId19" Type="http://schemas.openxmlformats.org/officeDocument/2006/relationships/image" Target="../media/image202.png"/><Relationship Id="rId31" Type="http://schemas.openxmlformats.org/officeDocument/2006/relationships/image" Target="../media/image214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Relationship Id="rId14" Type="http://schemas.openxmlformats.org/officeDocument/2006/relationships/image" Target="../media/image197.png"/><Relationship Id="rId22" Type="http://schemas.openxmlformats.org/officeDocument/2006/relationships/image" Target="../media/image205.png"/><Relationship Id="rId27" Type="http://schemas.openxmlformats.org/officeDocument/2006/relationships/image" Target="../media/image210.png"/><Relationship Id="rId30" Type="http://schemas.openxmlformats.org/officeDocument/2006/relationships/image" Target="../media/image213.png"/><Relationship Id="rId35" Type="http://schemas.openxmlformats.org/officeDocument/2006/relationships/image" Target="../media/image21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0.png"/><Relationship Id="rId18" Type="http://schemas.openxmlformats.org/officeDocument/2006/relationships/image" Target="../media/image235.png"/><Relationship Id="rId26" Type="http://schemas.openxmlformats.org/officeDocument/2006/relationships/image" Target="../media/image243.png"/><Relationship Id="rId39" Type="http://schemas.openxmlformats.org/officeDocument/2006/relationships/image" Target="../media/image256.png"/><Relationship Id="rId21" Type="http://schemas.openxmlformats.org/officeDocument/2006/relationships/image" Target="../media/image238.png"/><Relationship Id="rId34" Type="http://schemas.openxmlformats.org/officeDocument/2006/relationships/image" Target="../media/image251.png"/><Relationship Id="rId42" Type="http://schemas.openxmlformats.org/officeDocument/2006/relationships/image" Target="../media/image259.png"/><Relationship Id="rId47" Type="http://schemas.openxmlformats.org/officeDocument/2006/relationships/image" Target="../media/image264.png"/><Relationship Id="rId50" Type="http://schemas.openxmlformats.org/officeDocument/2006/relationships/image" Target="../media/image267.png"/><Relationship Id="rId55" Type="http://schemas.openxmlformats.org/officeDocument/2006/relationships/image" Target="../media/image272.png"/><Relationship Id="rId7" Type="http://schemas.openxmlformats.org/officeDocument/2006/relationships/image" Target="../media/image224.png"/><Relationship Id="rId12" Type="http://schemas.openxmlformats.org/officeDocument/2006/relationships/image" Target="../media/image229.png"/><Relationship Id="rId17" Type="http://schemas.openxmlformats.org/officeDocument/2006/relationships/image" Target="../media/image234.png"/><Relationship Id="rId25" Type="http://schemas.openxmlformats.org/officeDocument/2006/relationships/image" Target="../media/image242.png"/><Relationship Id="rId33" Type="http://schemas.openxmlformats.org/officeDocument/2006/relationships/image" Target="../media/image250.png"/><Relationship Id="rId38" Type="http://schemas.openxmlformats.org/officeDocument/2006/relationships/image" Target="../media/image255.png"/><Relationship Id="rId46" Type="http://schemas.openxmlformats.org/officeDocument/2006/relationships/image" Target="../media/image263.png"/><Relationship Id="rId2" Type="http://schemas.openxmlformats.org/officeDocument/2006/relationships/image" Target="../media/image219.jpg"/><Relationship Id="rId16" Type="http://schemas.openxmlformats.org/officeDocument/2006/relationships/image" Target="../media/image233.png"/><Relationship Id="rId20" Type="http://schemas.openxmlformats.org/officeDocument/2006/relationships/image" Target="../media/image237.png"/><Relationship Id="rId29" Type="http://schemas.openxmlformats.org/officeDocument/2006/relationships/image" Target="../media/image246.png"/><Relationship Id="rId41" Type="http://schemas.openxmlformats.org/officeDocument/2006/relationships/image" Target="../media/image258.png"/><Relationship Id="rId54" Type="http://schemas.openxmlformats.org/officeDocument/2006/relationships/image" Target="../media/image27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3.png"/><Relationship Id="rId11" Type="http://schemas.openxmlformats.org/officeDocument/2006/relationships/image" Target="../media/image228.png"/><Relationship Id="rId24" Type="http://schemas.openxmlformats.org/officeDocument/2006/relationships/image" Target="../media/image241.png"/><Relationship Id="rId32" Type="http://schemas.openxmlformats.org/officeDocument/2006/relationships/image" Target="../media/image249.png"/><Relationship Id="rId37" Type="http://schemas.openxmlformats.org/officeDocument/2006/relationships/image" Target="../media/image254.png"/><Relationship Id="rId40" Type="http://schemas.openxmlformats.org/officeDocument/2006/relationships/image" Target="../media/image257.png"/><Relationship Id="rId45" Type="http://schemas.openxmlformats.org/officeDocument/2006/relationships/image" Target="../media/image262.png"/><Relationship Id="rId53" Type="http://schemas.openxmlformats.org/officeDocument/2006/relationships/image" Target="../media/image270.png"/><Relationship Id="rId5" Type="http://schemas.openxmlformats.org/officeDocument/2006/relationships/image" Target="../media/image222.png"/><Relationship Id="rId15" Type="http://schemas.openxmlformats.org/officeDocument/2006/relationships/image" Target="../media/image232.png"/><Relationship Id="rId23" Type="http://schemas.openxmlformats.org/officeDocument/2006/relationships/image" Target="../media/image240.png"/><Relationship Id="rId28" Type="http://schemas.openxmlformats.org/officeDocument/2006/relationships/image" Target="../media/image245.png"/><Relationship Id="rId36" Type="http://schemas.openxmlformats.org/officeDocument/2006/relationships/image" Target="../media/image253.png"/><Relationship Id="rId49" Type="http://schemas.openxmlformats.org/officeDocument/2006/relationships/image" Target="../media/image266.png"/><Relationship Id="rId10" Type="http://schemas.openxmlformats.org/officeDocument/2006/relationships/image" Target="../media/image227.png"/><Relationship Id="rId19" Type="http://schemas.openxmlformats.org/officeDocument/2006/relationships/image" Target="../media/image236.png"/><Relationship Id="rId31" Type="http://schemas.openxmlformats.org/officeDocument/2006/relationships/image" Target="../media/image248.png"/><Relationship Id="rId44" Type="http://schemas.openxmlformats.org/officeDocument/2006/relationships/image" Target="../media/image261.png"/><Relationship Id="rId52" Type="http://schemas.openxmlformats.org/officeDocument/2006/relationships/image" Target="../media/image269.png"/><Relationship Id="rId4" Type="http://schemas.openxmlformats.org/officeDocument/2006/relationships/image" Target="../media/image221.png"/><Relationship Id="rId9" Type="http://schemas.openxmlformats.org/officeDocument/2006/relationships/image" Target="../media/image226.png"/><Relationship Id="rId14" Type="http://schemas.openxmlformats.org/officeDocument/2006/relationships/image" Target="../media/image231.png"/><Relationship Id="rId22" Type="http://schemas.openxmlformats.org/officeDocument/2006/relationships/image" Target="../media/image239.png"/><Relationship Id="rId27" Type="http://schemas.openxmlformats.org/officeDocument/2006/relationships/image" Target="../media/image244.png"/><Relationship Id="rId30" Type="http://schemas.openxmlformats.org/officeDocument/2006/relationships/image" Target="../media/image247.png"/><Relationship Id="rId35" Type="http://schemas.openxmlformats.org/officeDocument/2006/relationships/image" Target="../media/image252.png"/><Relationship Id="rId43" Type="http://schemas.openxmlformats.org/officeDocument/2006/relationships/image" Target="../media/image260.png"/><Relationship Id="rId48" Type="http://schemas.openxmlformats.org/officeDocument/2006/relationships/image" Target="../media/image265.png"/><Relationship Id="rId56" Type="http://schemas.openxmlformats.org/officeDocument/2006/relationships/image" Target="../media/image273.png"/><Relationship Id="rId8" Type="http://schemas.openxmlformats.org/officeDocument/2006/relationships/image" Target="../media/image225.png"/><Relationship Id="rId51" Type="http://schemas.openxmlformats.org/officeDocument/2006/relationships/image" Target="../media/image268.png"/><Relationship Id="rId3" Type="http://schemas.openxmlformats.org/officeDocument/2006/relationships/image" Target="../media/image2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png"/><Relationship Id="rId18" Type="http://schemas.openxmlformats.org/officeDocument/2006/relationships/image" Target="../media/image290.png"/><Relationship Id="rId3" Type="http://schemas.openxmlformats.org/officeDocument/2006/relationships/image" Target="../media/image275.png"/><Relationship Id="rId7" Type="http://schemas.openxmlformats.org/officeDocument/2006/relationships/image" Target="../media/image279.png"/><Relationship Id="rId12" Type="http://schemas.openxmlformats.org/officeDocument/2006/relationships/image" Target="../media/image284.png"/><Relationship Id="rId17" Type="http://schemas.openxmlformats.org/officeDocument/2006/relationships/image" Target="../media/image289.png"/><Relationship Id="rId2" Type="http://schemas.openxmlformats.org/officeDocument/2006/relationships/image" Target="../media/image274.png"/><Relationship Id="rId16" Type="http://schemas.openxmlformats.org/officeDocument/2006/relationships/image" Target="../media/image2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8.png"/><Relationship Id="rId11" Type="http://schemas.openxmlformats.org/officeDocument/2006/relationships/image" Target="../media/image283.png"/><Relationship Id="rId5" Type="http://schemas.openxmlformats.org/officeDocument/2006/relationships/image" Target="../media/image277.png"/><Relationship Id="rId15" Type="http://schemas.openxmlformats.org/officeDocument/2006/relationships/image" Target="../media/image287.png"/><Relationship Id="rId10" Type="http://schemas.openxmlformats.org/officeDocument/2006/relationships/image" Target="../media/image282.png"/><Relationship Id="rId4" Type="http://schemas.openxmlformats.org/officeDocument/2006/relationships/image" Target="../media/image276.png"/><Relationship Id="rId9" Type="http://schemas.openxmlformats.org/officeDocument/2006/relationships/image" Target="../media/image281.png"/><Relationship Id="rId14" Type="http://schemas.openxmlformats.org/officeDocument/2006/relationships/image" Target="../media/image28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png"/><Relationship Id="rId13" Type="http://schemas.openxmlformats.org/officeDocument/2006/relationships/image" Target="../media/image302.png"/><Relationship Id="rId18" Type="http://schemas.openxmlformats.org/officeDocument/2006/relationships/image" Target="../media/image307.png"/><Relationship Id="rId26" Type="http://schemas.openxmlformats.org/officeDocument/2006/relationships/image" Target="../media/image315.png"/><Relationship Id="rId3" Type="http://schemas.openxmlformats.org/officeDocument/2006/relationships/image" Target="../media/image292.png"/><Relationship Id="rId21" Type="http://schemas.openxmlformats.org/officeDocument/2006/relationships/image" Target="../media/image310.png"/><Relationship Id="rId34" Type="http://schemas.openxmlformats.org/officeDocument/2006/relationships/image" Target="../media/image323.png"/><Relationship Id="rId7" Type="http://schemas.openxmlformats.org/officeDocument/2006/relationships/image" Target="../media/image296.png"/><Relationship Id="rId12" Type="http://schemas.openxmlformats.org/officeDocument/2006/relationships/image" Target="../media/image301.png"/><Relationship Id="rId17" Type="http://schemas.openxmlformats.org/officeDocument/2006/relationships/image" Target="../media/image306.png"/><Relationship Id="rId25" Type="http://schemas.openxmlformats.org/officeDocument/2006/relationships/image" Target="../media/image314.png"/><Relationship Id="rId33" Type="http://schemas.openxmlformats.org/officeDocument/2006/relationships/image" Target="../media/image322.png"/><Relationship Id="rId2" Type="http://schemas.openxmlformats.org/officeDocument/2006/relationships/image" Target="../media/image291.png"/><Relationship Id="rId16" Type="http://schemas.openxmlformats.org/officeDocument/2006/relationships/image" Target="../media/image305.png"/><Relationship Id="rId20" Type="http://schemas.openxmlformats.org/officeDocument/2006/relationships/image" Target="../media/image309.png"/><Relationship Id="rId29" Type="http://schemas.openxmlformats.org/officeDocument/2006/relationships/image" Target="../media/image3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5.png"/><Relationship Id="rId11" Type="http://schemas.openxmlformats.org/officeDocument/2006/relationships/image" Target="../media/image300.png"/><Relationship Id="rId24" Type="http://schemas.openxmlformats.org/officeDocument/2006/relationships/image" Target="../media/image313.png"/><Relationship Id="rId32" Type="http://schemas.openxmlformats.org/officeDocument/2006/relationships/image" Target="../media/image321.png"/><Relationship Id="rId5" Type="http://schemas.openxmlformats.org/officeDocument/2006/relationships/image" Target="../media/image294.png"/><Relationship Id="rId15" Type="http://schemas.openxmlformats.org/officeDocument/2006/relationships/image" Target="../media/image304.png"/><Relationship Id="rId23" Type="http://schemas.openxmlformats.org/officeDocument/2006/relationships/image" Target="../media/image312.jpg"/><Relationship Id="rId28" Type="http://schemas.openxmlformats.org/officeDocument/2006/relationships/image" Target="../media/image317.png"/><Relationship Id="rId36" Type="http://schemas.openxmlformats.org/officeDocument/2006/relationships/image" Target="../media/image325.png"/><Relationship Id="rId10" Type="http://schemas.openxmlformats.org/officeDocument/2006/relationships/image" Target="../media/image299.png"/><Relationship Id="rId19" Type="http://schemas.openxmlformats.org/officeDocument/2006/relationships/image" Target="../media/image308.png"/><Relationship Id="rId31" Type="http://schemas.openxmlformats.org/officeDocument/2006/relationships/image" Target="../media/image320.png"/><Relationship Id="rId4" Type="http://schemas.openxmlformats.org/officeDocument/2006/relationships/image" Target="../media/image293.png"/><Relationship Id="rId9" Type="http://schemas.openxmlformats.org/officeDocument/2006/relationships/image" Target="../media/image298.png"/><Relationship Id="rId14" Type="http://schemas.openxmlformats.org/officeDocument/2006/relationships/image" Target="../media/image303.png"/><Relationship Id="rId22" Type="http://schemas.openxmlformats.org/officeDocument/2006/relationships/image" Target="../media/image311.png"/><Relationship Id="rId27" Type="http://schemas.openxmlformats.org/officeDocument/2006/relationships/image" Target="../media/image316.png"/><Relationship Id="rId30" Type="http://schemas.openxmlformats.org/officeDocument/2006/relationships/image" Target="../media/image319.png"/><Relationship Id="rId35" Type="http://schemas.openxmlformats.org/officeDocument/2006/relationships/image" Target="../media/image3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png"/><Relationship Id="rId13" Type="http://schemas.openxmlformats.org/officeDocument/2006/relationships/image" Target="../media/image337.png"/><Relationship Id="rId18" Type="http://schemas.openxmlformats.org/officeDocument/2006/relationships/image" Target="../media/image342.png"/><Relationship Id="rId3" Type="http://schemas.openxmlformats.org/officeDocument/2006/relationships/image" Target="../media/image327.png"/><Relationship Id="rId21" Type="http://schemas.openxmlformats.org/officeDocument/2006/relationships/image" Target="../media/image345.png"/><Relationship Id="rId7" Type="http://schemas.openxmlformats.org/officeDocument/2006/relationships/image" Target="../media/image331.png"/><Relationship Id="rId12" Type="http://schemas.openxmlformats.org/officeDocument/2006/relationships/image" Target="../media/image336.jpg"/><Relationship Id="rId17" Type="http://schemas.openxmlformats.org/officeDocument/2006/relationships/image" Target="../media/image341.png"/><Relationship Id="rId2" Type="http://schemas.openxmlformats.org/officeDocument/2006/relationships/image" Target="../media/image326.png"/><Relationship Id="rId16" Type="http://schemas.openxmlformats.org/officeDocument/2006/relationships/image" Target="../media/image340.png"/><Relationship Id="rId20" Type="http://schemas.openxmlformats.org/officeDocument/2006/relationships/image" Target="../media/image3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0.png"/><Relationship Id="rId11" Type="http://schemas.openxmlformats.org/officeDocument/2006/relationships/image" Target="../media/image335.png"/><Relationship Id="rId5" Type="http://schemas.openxmlformats.org/officeDocument/2006/relationships/image" Target="../media/image329.png"/><Relationship Id="rId15" Type="http://schemas.openxmlformats.org/officeDocument/2006/relationships/image" Target="../media/image339.png"/><Relationship Id="rId23" Type="http://schemas.openxmlformats.org/officeDocument/2006/relationships/image" Target="../media/image347.png"/><Relationship Id="rId10" Type="http://schemas.openxmlformats.org/officeDocument/2006/relationships/image" Target="../media/image334.png"/><Relationship Id="rId19" Type="http://schemas.openxmlformats.org/officeDocument/2006/relationships/image" Target="../media/image343.png"/><Relationship Id="rId4" Type="http://schemas.openxmlformats.org/officeDocument/2006/relationships/image" Target="../media/image328.png"/><Relationship Id="rId9" Type="http://schemas.openxmlformats.org/officeDocument/2006/relationships/image" Target="../media/image333.png"/><Relationship Id="rId14" Type="http://schemas.openxmlformats.org/officeDocument/2006/relationships/image" Target="../media/image338.png"/><Relationship Id="rId22" Type="http://schemas.openxmlformats.org/officeDocument/2006/relationships/image" Target="../media/image3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4.png"/><Relationship Id="rId13" Type="http://schemas.openxmlformats.org/officeDocument/2006/relationships/image" Target="../media/image359.png"/><Relationship Id="rId18" Type="http://schemas.openxmlformats.org/officeDocument/2006/relationships/image" Target="../media/image364.png"/><Relationship Id="rId26" Type="http://schemas.openxmlformats.org/officeDocument/2006/relationships/image" Target="../media/image372.png"/><Relationship Id="rId3" Type="http://schemas.openxmlformats.org/officeDocument/2006/relationships/image" Target="../media/image349.png"/><Relationship Id="rId21" Type="http://schemas.openxmlformats.org/officeDocument/2006/relationships/image" Target="../media/image367.png"/><Relationship Id="rId7" Type="http://schemas.openxmlformats.org/officeDocument/2006/relationships/image" Target="../media/image353.png"/><Relationship Id="rId12" Type="http://schemas.openxmlformats.org/officeDocument/2006/relationships/image" Target="../media/image358.png"/><Relationship Id="rId17" Type="http://schemas.openxmlformats.org/officeDocument/2006/relationships/image" Target="../media/image363.png"/><Relationship Id="rId25" Type="http://schemas.openxmlformats.org/officeDocument/2006/relationships/image" Target="../media/image371.png"/><Relationship Id="rId2" Type="http://schemas.openxmlformats.org/officeDocument/2006/relationships/image" Target="../media/image348.png"/><Relationship Id="rId16" Type="http://schemas.openxmlformats.org/officeDocument/2006/relationships/image" Target="../media/image362.png"/><Relationship Id="rId20" Type="http://schemas.openxmlformats.org/officeDocument/2006/relationships/image" Target="../media/image366.png"/><Relationship Id="rId29" Type="http://schemas.openxmlformats.org/officeDocument/2006/relationships/image" Target="../media/image3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2.png"/><Relationship Id="rId11" Type="http://schemas.openxmlformats.org/officeDocument/2006/relationships/image" Target="../media/image357.png"/><Relationship Id="rId24" Type="http://schemas.openxmlformats.org/officeDocument/2006/relationships/image" Target="../media/image370.png"/><Relationship Id="rId5" Type="http://schemas.openxmlformats.org/officeDocument/2006/relationships/image" Target="../media/image351.png"/><Relationship Id="rId15" Type="http://schemas.openxmlformats.org/officeDocument/2006/relationships/image" Target="../media/image361.png"/><Relationship Id="rId23" Type="http://schemas.openxmlformats.org/officeDocument/2006/relationships/image" Target="../media/image369.png"/><Relationship Id="rId28" Type="http://schemas.openxmlformats.org/officeDocument/2006/relationships/image" Target="../media/image374.png"/><Relationship Id="rId10" Type="http://schemas.openxmlformats.org/officeDocument/2006/relationships/image" Target="../media/image356.png"/><Relationship Id="rId19" Type="http://schemas.openxmlformats.org/officeDocument/2006/relationships/image" Target="../media/image365.png"/><Relationship Id="rId4" Type="http://schemas.openxmlformats.org/officeDocument/2006/relationships/image" Target="../media/image350.png"/><Relationship Id="rId9" Type="http://schemas.openxmlformats.org/officeDocument/2006/relationships/image" Target="../media/image355.png"/><Relationship Id="rId14" Type="http://schemas.openxmlformats.org/officeDocument/2006/relationships/image" Target="../media/image360.png"/><Relationship Id="rId22" Type="http://schemas.openxmlformats.org/officeDocument/2006/relationships/image" Target="../media/image368.png"/><Relationship Id="rId27" Type="http://schemas.openxmlformats.org/officeDocument/2006/relationships/image" Target="../media/image3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2.png"/><Relationship Id="rId13" Type="http://schemas.openxmlformats.org/officeDocument/2006/relationships/image" Target="../media/image387.png"/><Relationship Id="rId18" Type="http://schemas.openxmlformats.org/officeDocument/2006/relationships/image" Target="../media/image392.png"/><Relationship Id="rId26" Type="http://schemas.openxmlformats.org/officeDocument/2006/relationships/image" Target="../media/image400.png"/><Relationship Id="rId3" Type="http://schemas.openxmlformats.org/officeDocument/2006/relationships/image" Target="../media/image377.png"/><Relationship Id="rId21" Type="http://schemas.openxmlformats.org/officeDocument/2006/relationships/image" Target="../media/image395.png"/><Relationship Id="rId7" Type="http://schemas.openxmlformats.org/officeDocument/2006/relationships/image" Target="../media/image381.png"/><Relationship Id="rId12" Type="http://schemas.openxmlformats.org/officeDocument/2006/relationships/image" Target="../media/image386.png"/><Relationship Id="rId17" Type="http://schemas.openxmlformats.org/officeDocument/2006/relationships/image" Target="../media/image391.png"/><Relationship Id="rId25" Type="http://schemas.openxmlformats.org/officeDocument/2006/relationships/image" Target="../media/image399.png"/><Relationship Id="rId2" Type="http://schemas.openxmlformats.org/officeDocument/2006/relationships/image" Target="../media/image376.png"/><Relationship Id="rId16" Type="http://schemas.openxmlformats.org/officeDocument/2006/relationships/image" Target="../media/image390.png"/><Relationship Id="rId20" Type="http://schemas.openxmlformats.org/officeDocument/2006/relationships/image" Target="../media/image3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0.png"/><Relationship Id="rId11" Type="http://schemas.openxmlformats.org/officeDocument/2006/relationships/image" Target="../media/image385.png"/><Relationship Id="rId24" Type="http://schemas.openxmlformats.org/officeDocument/2006/relationships/image" Target="../media/image398.jpg"/><Relationship Id="rId5" Type="http://schemas.openxmlformats.org/officeDocument/2006/relationships/image" Target="../media/image379.png"/><Relationship Id="rId15" Type="http://schemas.openxmlformats.org/officeDocument/2006/relationships/image" Target="../media/image389.png"/><Relationship Id="rId23" Type="http://schemas.openxmlformats.org/officeDocument/2006/relationships/image" Target="../media/image397.png"/><Relationship Id="rId10" Type="http://schemas.openxmlformats.org/officeDocument/2006/relationships/image" Target="../media/image384.png"/><Relationship Id="rId19" Type="http://schemas.openxmlformats.org/officeDocument/2006/relationships/image" Target="../media/image393.png"/><Relationship Id="rId4" Type="http://schemas.openxmlformats.org/officeDocument/2006/relationships/image" Target="../media/image378.png"/><Relationship Id="rId9" Type="http://schemas.openxmlformats.org/officeDocument/2006/relationships/image" Target="../media/image383.png"/><Relationship Id="rId14" Type="http://schemas.openxmlformats.org/officeDocument/2006/relationships/image" Target="../media/image388.png"/><Relationship Id="rId22" Type="http://schemas.openxmlformats.org/officeDocument/2006/relationships/image" Target="../media/image396.png"/><Relationship Id="rId27" Type="http://schemas.openxmlformats.org/officeDocument/2006/relationships/image" Target="../media/image40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8.png"/><Relationship Id="rId13" Type="http://schemas.openxmlformats.org/officeDocument/2006/relationships/image" Target="../media/image413.png"/><Relationship Id="rId18" Type="http://schemas.openxmlformats.org/officeDocument/2006/relationships/image" Target="../media/image418.png"/><Relationship Id="rId3" Type="http://schemas.openxmlformats.org/officeDocument/2006/relationships/image" Target="../media/image403.png"/><Relationship Id="rId21" Type="http://schemas.openxmlformats.org/officeDocument/2006/relationships/image" Target="../media/image421.png"/><Relationship Id="rId7" Type="http://schemas.openxmlformats.org/officeDocument/2006/relationships/image" Target="../media/image407.png"/><Relationship Id="rId12" Type="http://schemas.openxmlformats.org/officeDocument/2006/relationships/image" Target="../media/image412.png"/><Relationship Id="rId17" Type="http://schemas.openxmlformats.org/officeDocument/2006/relationships/image" Target="../media/image417.png"/><Relationship Id="rId25" Type="http://schemas.openxmlformats.org/officeDocument/2006/relationships/image" Target="../media/image425.png"/><Relationship Id="rId2" Type="http://schemas.openxmlformats.org/officeDocument/2006/relationships/image" Target="../media/image402.png"/><Relationship Id="rId16" Type="http://schemas.openxmlformats.org/officeDocument/2006/relationships/image" Target="../media/image416.png"/><Relationship Id="rId20" Type="http://schemas.openxmlformats.org/officeDocument/2006/relationships/image" Target="../media/image4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6.png"/><Relationship Id="rId11" Type="http://schemas.openxmlformats.org/officeDocument/2006/relationships/image" Target="../media/image411.png"/><Relationship Id="rId24" Type="http://schemas.openxmlformats.org/officeDocument/2006/relationships/image" Target="../media/image424.png"/><Relationship Id="rId5" Type="http://schemas.openxmlformats.org/officeDocument/2006/relationships/image" Target="../media/image405.png"/><Relationship Id="rId15" Type="http://schemas.openxmlformats.org/officeDocument/2006/relationships/image" Target="../media/image415.png"/><Relationship Id="rId23" Type="http://schemas.openxmlformats.org/officeDocument/2006/relationships/image" Target="../media/image423.png"/><Relationship Id="rId10" Type="http://schemas.openxmlformats.org/officeDocument/2006/relationships/image" Target="../media/image410.png"/><Relationship Id="rId19" Type="http://schemas.openxmlformats.org/officeDocument/2006/relationships/image" Target="../media/image419.png"/><Relationship Id="rId4" Type="http://schemas.openxmlformats.org/officeDocument/2006/relationships/image" Target="../media/image404.png"/><Relationship Id="rId9" Type="http://schemas.openxmlformats.org/officeDocument/2006/relationships/image" Target="../media/image409.png"/><Relationship Id="rId14" Type="http://schemas.openxmlformats.org/officeDocument/2006/relationships/image" Target="../media/image414.png"/><Relationship Id="rId22" Type="http://schemas.openxmlformats.org/officeDocument/2006/relationships/image" Target="../media/image4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2.png"/><Relationship Id="rId13" Type="http://schemas.openxmlformats.org/officeDocument/2006/relationships/image" Target="../media/image437.png"/><Relationship Id="rId18" Type="http://schemas.openxmlformats.org/officeDocument/2006/relationships/image" Target="../media/image442.png"/><Relationship Id="rId26" Type="http://schemas.openxmlformats.org/officeDocument/2006/relationships/image" Target="../media/image450.png"/><Relationship Id="rId3" Type="http://schemas.openxmlformats.org/officeDocument/2006/relationships/image" Target="../media/image427.jpg"/><Relationship Id="rId21" Type="http://schemas.openxmlformats.org/officeDocument/2006/relationships/image" Target="../media/image445.png"/><Relationship Id="rId7" Type="http://schemas.openxmlformats.org/officeDocument/2006/relationships/image" Target="../media/image431.png"/><Relationship Id="rId12" Type="http://schemas.openxmlformats.org/officeDocument/2006/relationships/image" Target="../media/image436.png"/><Relationship Id="rId17" Type="http://schemas.openxmlformats.org/officeDocument/2006/relationships/image" Target="../media/image441.png"/><Relationship Id="rId25" Type="http://schemas.openxmlformats.org/officeDocument/2006/relationships/image" Target="../media/image449.png"/><Relationship Id="rId2" Type="http://schemas.openxmlformats.org/officeDocument/2006/relationships/image" Target="../media/image426.jpg"/><Relationship Id="rId16" Type="http://schemas.openxmlformats.org/officeDocument/2006/relationships/image" Target="../media/image440.png"/><Relationship Id="rId20" Type="http://schemas.openxmlformats.org/officeDocument/2006/relationships/image" Target="../media/image444.png"/><Relationship Id="rId29" Type="http://schemas.openxmlformats.org/officeDocument/2006/relationships/image" Target="../media/image4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0.png"/><Relationship Id="rId11" Type="http://schemas.openxmlformats.org/officeDocument/2006/relationships/image" Target="../media/image435.png"/><Relationship Id="rId24" Type="http://schemas.openxmlformats.org/officeDocument/2006/relationships/image" Target="../media/image448.png"/><Relationship Id="rId5" Type="http://schemas.openxmlformats.org/officeDocument/2006/relationships/image" Target="../media/image429.png"/><Relationship Id="rId15" Type="http://schemas.openxmlformats.org/officeDocument/2006/relationships/image" Target="../media/image439.png"/><Relationship Id="rId23" Type="http://schemas.openxmlformats.org/officeDocument/2006/relationships/image" Target="../media/image447.png"/><Relationship Id="rId28" Type="http://schemas.openxmlformats.org/officeDocument/2006/relationships/image" Target="../media/image452.png"/><Relationship Id="rId10" Type="http://schemas.openxmlformats.org/officeDocument/2006/relationships/image" Target="../media/image434.png"/><Relationship Id="rId19" Type="http://schemas.openxmlformats.org/officeDocument/2006/relationships/image" Target="../media/image443.png"/><Relationship Id="rId4" Type="http://schemas.openxmlformats.org/officeDocument/2006/relationships/image" Target="../media/image428.png"/><Relationship Id="rId9" Type="http://schemas.openxmlformats.org/officeDocument/2006/relationships/image" Target="../media/image433.png"/><Relationship Id="rId14" Type="http://schemas.openxmlformats.org/officeDocument/2006/relationships/image" Target="../media/image438.png"/><Relationship Id="rId22" Type="http://schemas.openxmlformats.org/officeDocument/2006/relationships/image" Target="../media/image446.png"/><Relationship Id="rId27" Type="http://schemas.openxmlformats.org/officeDocument/2006/relationships/image" Target="../media/image4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13" Type="http://schemas.openxmlformats.org/officeDocument/2006/relationships/image" Target="../media/image465.png"/><Relationship Id="rId18" Type="http://schemas.openxmlformats.org/officeDocument/2006/relationships/image" Target="../media/image470.png"/><Relationship Id="rId3" Type="http://schemas.openxmlformats.org/officeDocument/2006/relationships/image" Target="../media/image455.png"/><Relationship Id="rId21" Type="http://schemas.openxmlformats.org/officeDocument/2006/relationships/image" Target="../media/image473.png"/><Relationship Id="rId7" Type="http://schemas.openxmlformats.org/officeDocument/2006/relationships/image" Target="../media/image459.png"/><Relationship Id="rId12" Type="http://schemas.openxmlformats.org/officeDocument/2006/relationships/image" Target="../media/image464.png"/><Relationship Id="rId17" Type="http://schemas.openxmlformats.org/officeDocument/2006/relationships/image" Target="../media/image469.png"/><Relationship Id="rId2" Type="http://schemas.openxmlformats.org/officeDocument/2006/relationships/image" Target="../media/image454.png"/><Relationship Id="rId16" Type="http://schemas.openxmlformats.org/officeDocument/2006/relationships/image" Target="../media/image468.png"/><Relationship Id="rId20" Type="http://schemas.openxmlformats.org/officeDocument/2006/relationships/image" Target="../media/image47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8.png"/><Relationship Id="rId11" Type="http://schemas.openxmlformats.org/officeDocument/2006/relationships/image" Target="../media/image463.png"/><Relationship Id="rId5" Type="http://schemas.openxmlformats.org/officeDocument/2006/relationships/image" Target="../media/image457.png"/><Relationship Id="rId15" Type="http://schemas.openxmlformats.org/officeDocument/2006/relationships/image" Target="../media/image467.png"/><Relationship Id="rId10" Type="http://schemas.openxmlformats.org/officeDocument/2006/relationships/image" Target="../media/image462.png"/><Relationship Id="rId19" Type="http://schemas.openxmlformats.org/officeDocument/2006/relationships/image" Target="../media/image471.png"/><Relationship Id="rId4" Type="http://schemas.openxmlformats.org/officeDocument/2006/relationships/image" Target="../media/image456.png"/><Relationship Id="rId9" Type="http://schemas.openxmlformats.org/officeDocument/2006/relationships/image" Target="../media/image461.png"/><Relationship Id="rId14" Type="http://schemas.openxmlformats.org/officeDocument/2006/relationships/image" Target="../media/image466.png"/><Relationship Id="rId22" Type="http://schemas.openxmlformats.org/officeDocument/2006/relationships/image" Target="../media/image4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13" Type="http://schemas.openxmlformats.org/officeDocument/2006/relationships/image" Target="../media/image485.png"/><Relationship Id="rId3" Type="http://schemas.openxmlformats.org/officeDocument/2006/relationships/image" Target="../media/image475.png"/><Relationship Id="rId7" Type="http://schemas.openxmlformats.org/officeDocument/2006/relationships/image" Target="../media/image479.png"/><Relationship Id="rId12" Type="http://schemas.openxmlformats.org/officeDocument/2006/relationships/image" Target="../media/image48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8.png"/><Relationship Id="rId11" Type="http://schemas.openxmlformats.org/officeDocument/2006/relationships/image" Target="../media/image483.png"/><Relationship Id="rId5" Type="http://schemas.openxmlformats.org/officeDocument/2006/relationships/image" Target="../media/image477.png"/><Relationship Id="rId10" Type="http://schemas.openxmlformats.org/officeDocument/2006/relationships/image" Target="../media/image482.png"/><Relationship Id="rId4" Type="http://schemas.openxmlformats.org/officeDocument/2006/relationships/image" Target="../media/image476.png"/><Relationship Id="rId9" Type="http://schemas.openxmlformats.org/officeDocument/2006/relationships/image" Target="../media/image481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7.png"/><Relationship Id="rId18" Type="http://schemas.openxmlformats.org/officeDocument/2006/relationships/image" Target="../media/image502.png"/><Relationship Id="rId26" Type="http://schemas.openxmlformats.org/officeDocument/2006/relationships/image" Target="../media/image510.png"/><Relationship Id="rId39" Type="http://schemas.openxmlformats.org/officeDocument/2006/relationships/image" Target="../media/image523.png"/><Relationship Id="rId21" Type="http://schemas.openxmlformats.org/officeDocument/2006/relationships/image" Target="../media/image505.png"/><Relationship Id="rId34" Type="http://schemas.openxmlformats.org/officeDocument/2006/relationships/image" Target="../media/image518.png"/><Relationship Id="rId42" Type="http://schemas.openxmlformats.org/officeDocument/2006/relationships/image" Target="../media/image526.png"/><Relationship Id="rId47" Type="http://schemas.openxmlformats.org/officeDocument/2006/relationships/image" Target="../media/image531.png"/><Relationship Id="rId50" Type="http://schemas.openxmlformats.org/officeDocument/2006/relationships/image" Target="../media/image534.png"/><Relationship Id="rId55" Type="http://schemas.openxmlformats.org/officeDocument/2006/relationships/image" Target="../media/image539.png"/><Relationship Id="rId7" Type="http://schemas.openxmlformats.org/officeDocument/2006/relationships/image" Target="../media/image491.png"/><Relationship Id="rId2" Type="http://schemas.openxmlformats.org/officeDocument/2006/relationships/image" Target="../media/image486.png"/><Relationship Id="rId16" Type="http://schemas.openxmlformats.org/officeDocument/2006/relationships/image" Target="../media/image500.png"/><Relationship Id="rId20" Type="http://schemas.openxmlformats.org/officeDocument/2006/relationships/image" Target="../media/image504.png"/><Relationship Id="rId29" Type="http://schemas.openxmlformats.org/officeDocument/2006/relationships/image" Target="../media/image513.png"/><Relationship Id="rId41" Type="http://schemas.openxmlformats.org/officeDocument/2006/relationships/image" Target="../media/image525.png"/><Relationship Id="rId54" Type="http://schemas.openxmlformats.org/officeDocument/2006/relationships/image" Target="../media/image538.png"/><Relationship Id="rId62" Type="http://schemas.openxmlformats.org/officeDocument/2006/relationships/hyperlink" Target="http://www.edu21.cap.ru/Home/8728/lomonosov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0.png"/><Relationship Id="rId11" Type="http://schemas.openxmlformats.org/officeDocument/2006/relationships/image" Target="../media/image495.png"/><Relationship Id="rId24" Type="http://schemas.openxmlformats.org/officeDocument/2006/relationships/image" Target="../media/image508.png"/><Relationship Id="rId32" Type="http://schemas.openxmlformats.org/officeDocument/2006/relationships/image" Target="../media/image516.png"/><Relationship Id="rId37" Type="http://schemas.openxmlformats.org/officeDocument/2006/relationships/image" Target="../media/image521.png"/><Relationship Id="rId40" Type="http://schemas.openxmlformats.org/officeDocument/2006/relationships/image" Target="../media/image524.png"/><Relationship Id="rId45" Type="http://schemas.openxmlformats.org/officeDocument/2006/relationships/image" Target="../media/image529.png"/><Relationship Id="rId53" Type="http://schemas.openxmlformats.org/officeDocument/2006/relationships/image" Target="../media/image537.png"/><Relationship Id="rId58" Type="http://schemas.openxmlformats.org/officeDocument/2006/relationships/image" Target="../media/image542.png"/><Relationship Id="rId5" Type="http://schemas.openxmlformats.org/officeDocument/2006/relationships/image" Target="../media/image489.png"/><Relationship Id="rId15" Type="http://schemas.openxmlformats.org/officeDocument/2006/relationships/image" Target="../media/image499.png"/><Relationship Id="rId23" Type="http://schemas.openxmlformats.org/officeDocument/2006/relationships/image" Target="../media/image507.png"/><Relationship Id="rId28" Type="http://schemas.openxmlformats.org/officeDocument/2006/relationships/image" Target="../media/image512.png"/><Relationship Id="rId36" Type="http://schemas.openxmlformats.org/officeDocument/2006/relationships/image" Target="../media/image520.png"/><Relationship Id="rId49" Type="http://schemas.openxmlformats.org/officeDocument/2006/relationships/image" Target="../media/image533.png"/><Relationship Id="rId57" Type="http://schemas.openxmlformats.org/officeDocument/2006/relationships/image" Target="../media/image541.png"/><Relationship Id="rId61" Type="http://schemas.openxmlformats.org/officeDocument/2006/relationships/hyperlink" Target="http://www.sites.google.com/site/worldoflomonosov/home/lomonosov-za-granicej" TargetMode="External"/><Relationship Id="rId10" Type="http://schemas.openxmlformats.org/officeDocument/2006/relationships/image" Target="../media/image494.png"/><Relationship Id="rId19" Type="http://schemas.openxmlformats.org/officeDocument/2006/relationships/image" Target="../media/image503.png"/><Relationship Id="rId31" Type="http://schemas.openxmlformats.org/officeDocument/2006/relationships/image" Target="../media/image515.png"/><Relationship Id="rId44" Type="http://schemas.openxmlformats.org/officeDocument/2006/relationships/image" Target="../media/image528.png"/><Relationship Id="rId52" Type="http://schemas.openxmlformats.org/officeDocument/2006/relationships/image" Target="../media/image536.png"/><Relationship Id="rId60" Type="http://schemas.openxmlformats.org/officeDocument/2006/relationships/image" Target="../media/image544.png"/><Relationship Id="rId4" Type="http://schemas.openxmlformats.org/officeDocument/2006/relationships/image" Target="../media/image488.png"/><Relationship Id="rId9" Type="http://schemas.openxmlformats.org/officeDocument/2006/relationships/image" Target="../media/image493.png"/><Relationship Id="rId14" Type="http://schemas.openxmlformats.org/officeDocument/2006/relationships/image" Target="../media/image498.png"/><Relationship Id="rId22" Type="http://schemas.openxmlformats.org/officeDocument/2006/relationships/image" Target="../media/image506.png"/><Relationship Id="rId27" Type="http://schemas.openxmlformats.org/officeDocument/2006/relationships/image" Target="../media/image511.png"/><Relationship Id="rId30" Type="http://schemas.openxmlformats.org/officeDocument/2006/relationships/image" Target="../media/image514.png"/><Relationship Id="rId35" Type="http://schemas.openxmlformats.org/officeDocument/2006/relationships/image" Target="../media/image519.png"/><Relationship Id="rId43" Type="http://schemas.openxmlformats.org/officeDocument/2006/relationships/image" Target="../media/image527.png"/><Relationship Id="rId48" Type="http://schemas.openxmlformats.org/officeDocument/2006/relationships/image" Target="../media/image532.png"/><Relationship Id="rId56" Type="http://schemas.openxmlformats.org/officeDocument/2006/relationships/image" Target="../media/image540.png"/><Relationship Id="rId8" Type="http://schemas.openxmlformats.org/officeDocument/2006/relationships/image" Target="../media/image492.png"/><Relationship Id="rId51" Type="http://schemas.openxmlformats.org/officeDocument/2006/relationships/image" Target="../media/image535.png"/><Relationship Id="rId3" Type="http://schemas.openxmlformats.org/officeDocument/2006/relationships/image" Target="../media/image487.png"/><Relationship Id="rId12" Type="http://schemas.openxmlformats.org/officeDocument/2006/relationships/image" Target="../media/image496.png"/><Relationship Id="rId17" Type="http://schemas.openxmlformats.org/officeDocument/2006/relationships/image" Target="../media/image501.png"/><Relationship Id="rId25" Type="http://schemas.openxmlformats.org/officeDocument/2006/relationships/image" Target="../media/image509.png"/><Relationship Id="rId33" Type="http://schemas.openxmlformats.org/officeDocument/2006/relationships/image" Target="../media/image517.png"/><Relationship Id="rId38" Type="http://schemas.openxmlformats.org/officeDocument/2006/relationships/image" Target="../media/image522.png"/><Relationship Id="rId46" Type="http://schemas.openxmlformats.org/officeDocument/2006/relationships/image" Target="../media/image530.png"/><Relationship Id="rId59" Type="http://schemas.openxmlformats.org/officeDocument/2006/relationships/image" Target="../media/image5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jp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59.png"/><Relationship Id="rId21" Type="http://schemas.openxmlformats.org/officeDocument/2006/relationships/image" Target="../media/image77.jp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58.png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24" Type="http://schemas.openxmlformats.org/officeDocument/2006/relationships/image" Target="../media/image80.jpg"/><Relationship Id="rId5" Type="http://schemas.openxmlformats.org/officeDocument/2006/relationships/image" Target="../media/image61.png"/><Relationship Id="rId15" Type="http://schemas.openxmlformats.org/officeDocument/2006/relationships/image" Target="../media/image71.png"/><Relationship Id="rId23" Type="http://schemas.openxmlformats.org/officeDocument/2006/relationships/image" Target="../media/image79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Relationship Id="rId22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3" Type="http://schemas.openxmlformats.org/officeDocument/2006/relationships/image" Target="../media/image82.png"/><Relationship Id="rId21" Type="http://schemas.openxmlformats.org/officeDocument/2006/relationships/image" Target="../media/image100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" Type="http://schemas.openxmlformats.org/officeDocument/2006/relationships/image" Target="../media/image81.png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23" Type="http://schemas.openxmlformats.org/officeDocument/2006/relationships/image" Target="../media/image102.jpg"/><Relationship Id="rId10" Type="http://schemas.openxmlformats.org/officeDocument/2006/relationships/image" Target="../media/image89.png"/><Relationship Id="rId19" Type="http://schemas.openxmlformats.org/officeDocument/2006/relationships/image" Target="../media/image98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Relationship Id="rId22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26" Type="http://schemas.openxmlformats.org/officeDocument/2006/relationships/image" Target="../media/image127.png"/><Relationship Id="rId39" Type="http://schemas.openxmlformats.org/officeDocument/2006/relationships/image" Target="../media/image140.png"/><Relationship Id="rId3" Type="http://schemas.openxmlformats.org/officeDocument/2006/relationships/image" Target="../media/image104.png"/><Relationship Id="rId21" Type="http://schemas.openxmlformats.org/officeDocument/2006/relationships/image" Target="../media/image122.png"/><Relationship Id="rId34" Type="http://schemas.openxmlformats.org/officeDocument/2006/relationships/image" Target="../media/image135.png"/><Relationship Id="rId42" Type="http://schemas.openxmlformats.org/officeDocument/2006/relationships/image" Target="../media/image143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5" Type="http://schemas.openxmlformats.org/officeDocument/2006/relationships/image" Target="../media/image126.png"/><Relationship Id="rId33" Type="http://schemas.openxmlformats.org/officeDocument/2006/relationships/image" Target="../media/image134.png"/><Relationship Id="rId38" Type="http://schemas.openxmlformats.org/officeDocument/2006/relationships/image" Target="../media/image139.png"/><Relationship Id="rId2" Type="http://schemas.openxmlformats.org/officeDocument/2006/relationships/image" Target="../media/image103.png"/><Relationship Id="rId16" Type="http://schemas.openxmlformats.org/officeDocument/2006/relationships/image" Target="../media/image117.png"/><Relationship Id="rId20" Type="http://schemas.openxmlformats.org/officeDocument/2006/relationships/image" Target="../media/image121.png"/><Relationship Id="rId29" Type="http://schemas.openxmlformats.org/officeDocument/2006/relationships/image" Target="../media/image130.png"/><Relationship Id="rId41" Type="http://schemas.openxmlformats.org/officeDocument/2006/relationships/image" Target="../media/image1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24" Type="http://schemas.openxmlformats.org/officeDocument/2006/relationships/image" Target="../media/image125.png"/><Relationship Id="rId32" Type="http://schemas.openxmlformats.org/officeDocument/2006/relationships/image" Target="../media/image133.png"/><Relationship Id="rId37" Type="http://schemas.openxmlformats.org/officeDocument/2006/relationships/image" Target="../media/image138.png"/><Relationship Id="rId40" Type="http://schemas.openxmlformats.org/officeDocument/2006/relationships/image" Target="../media/image141.png"/><Relationship Id="rId5" Type="http://schemas.openxmlformats.org/officeDocument/2006/relationships/image" Target="../media/image106.png"/><Relationship Id="rId15" Type="http://schemas.openxmlformats.org/officeDocument/2006/relationships/image" Target="../media/image116.png"/><Relationship Id="rId23" Type="http://schemas.openxmlformats.org/officeDocument/2006/relationships/image" Target="../media/image124.png"/><Relationship Id="rId28" Type="http://schemas.openxmlformats.org/officeDocument/2006/relationships/image" Target="../media/image129.png"/><Relationship Id="rId36" Type="http://schemas.openxmlformats.org/officeDocument/2006/relationships/image" Target="../media/image137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31" Type="http://schemas.openxmlformats.org/officeDocument/2006/relationships/image" Target="../media/image132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Relationship Id="rId27" Type="http://schemas.openxmlformats.org/officeDocument/2006/relationships/image" Target="../media/image128.png"/><Relationship Id="rId30" Type="http://schemas.openxmlformats.org/officeDocument/2006/relationships/image" Target="../media/image131.png"/><Relationship Id="rId35" Type="http://schemas.openxmlformats.org/officeDocument/2006/relationships/image" Target="../media/image136.png"/><Relationship Id="rId43" Type="http://schemas.openxmlformats.org/officeDocument/2006/relationships/image" Target="../media/image1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18" Type="http://schemas.openxmlformats.org/officeDocument/2006/relationships/image" Target="../media/image161.png"/><Relationship Id="rId26" Type="http://schemas.openxmlformats.org/officeDocument/2006/relationships/image" Target="../media/image169.png"/><Relationship Id="rId3" Type="http://schemas.openxmlformats.org/officeDocument/2006/relationships/image" Target="../media/image146.png"/><Relationship Id="rId21" Type="http://schemas.openxmlformats.org/officeDocument/2006/relationships/image" Target="../media/image164.png"/><Relationship Id="rId34" Type="http://schemas.openxmlformats.org/officeDocument/2006/relationships/image" Target="../media/image177.png"/><Relationship Id="rId7" Type="http://schemas.openxmlformats.org/officeDocument/2006/relationships/image" Target="../media/image150.png"/><Relationship Id="rId12" Type="http://schemas.openxmlformats.org/officeDocument/2006/relationships/image" Target="../media/image155.png"/><Relationship Id="rId17" Type="http://schemas.openxmlformats.org/officeDocument/2006/relationships/image" Target="../media/image160.png"/><Relationship Id="rId25" Type="http://schemas.openxmlformats.org/officeDocument/2006/relationships/image" Target="../media/image168.png"/><Relationship Id="rId33" Type="http://schemas.openxmlformats.org/officeDocument/2006/relationships/image" Target="../media/image176.png"/><Relationship Id="rId2" Type="http://schemas.openxmlformats.org/officeDocument/2006/relationships/image" Target="../media/image145.png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29" Type="http://schemas.openxmlformats.org/officeDocument/2006/relationships/image" Target="../media/image17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24" Type="http://schemas.openxmlformats.org/officeDocument/2006/relationships/image" Target="../media/image167.png"/><Relationship Id="rId32" Type="http://schemas.openxmlformats.org/officeDocument/2006/relationships/image" Target="../media/image175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23" Type="http://schemas.openxmlformats.org/officeDocument/2006/relationships/image" Target="../media/image166.png"/><Relationship Id="rId28" Type="http://schemas.openxmlformats.org/officeDocument/2006/relationships/image" Target="../media/image171.jp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31" Type="http://schemas.openxmlformats.org/officeDocument/2006/relationships/image" Target="../media/image174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Relationship Id="rId27" Type="http://schemas.openxmlformats.org/officeDocument/2006/relationships/image" Target="../media/image170.png"/><Relationship Id="rId30" Type="http://schemas.openxmlformats.org/officeDocument/2006/relationships/image" Target="../media/image1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43325" y="2743200"/>
            <a:ext cx="4991100" cy="27051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90550" y="0"/>
            <a:ext cx="8553450" cy="5085080"/>
            <a:chOff x="590550" y="0"/>
            <a:chExt cx="8553450" cy="50850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550" y="0"/>
              <a:ext cx="8553450" cy="203835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1675" y="1700148"/>
              <a:ext cx="2797175" cy="33845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7916" y="777240"/>
            <a:ext cx="2633472" cy="32004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51687" y="106679"/>
            <a:ext cx="8356600" cy="875030"/>
            <a:chOff x="551687" y="106679"/>
            <a:chExt cx="8356600" cy="8750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5943" y="106679"/>
              <a:ext cx="7309104" cy="2804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1687" y="304800"/>
              <a:ext cx="8356092" cy="2804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90671" y="502920"/>
              <a:ext cx="3282696" cy="2804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13204" y="701039"/>
              <a:ext cx="5428488" cy="28041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44144" y="138176"/>
            <a:ext cx="8106409" cy="817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Параллельно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учёный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занимается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написанием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научных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трактатов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химии,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физике,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также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стихотворных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исторических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сочинений.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создал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новую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теорию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стихосложения,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которая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стала</a:t>
            </a:r>
            <a:endParaRPr sz="13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господствующей,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затем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классической.</a:t>
            </a:r>
            <a:endParaRPr sz="1300">
              <a:latin typeface="Calibri"/>
              <a:cs typeface="Calibri"/>
            </a:endParaRPr>
          </a:p>
          <a:p>
            <a:pPr marL="36830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Многие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введённых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им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научных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терминов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используются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до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сих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пор.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2247" y="1158189"/>
            <a:ext cx="2787650" cy="2164715"/>
            <a:chOff x="252247" y="1158189"/>
            <a:chExt cx="2787650" cy="216471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962" y="1158189"/>
              <a:ext cx="2477452" cy="205287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2247" y="1192784"/>
              <a:ext cx="1670342" cy="2129662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6099555" y="1074419"/>
            <a:ext cx="2707005" cy="2145665"/>
            <a:chOff x="6099555" y="1074419"/>
            <a:chExt cx="2707005" cy="2145665"/>
          </a:xfrm>
        </p:grpSpPr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86575" y="1074419"/>
              <a:ext cx="2419934" cy="21450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99555" y="1113409"/>
              <a:ext cx="1250965" cy="1859596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73736" y="3428872"/>
            <a:ext cx="3122930" cy="2970530"/>
            <a:chOff x="173736" y="3428872"/>
            <a:chExt cx="3122930" cy="2970530"/>
          </a:xfrm>
        </p:grpSpPr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9750" y="3428872"/>
              <a:ext cx="2346325" cy="175742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3736" y="5224271"/>
              <a:ext cx="934212" cy="26060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25068" y="5224271"/>
              <a:ext cx="963168" cy="2606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09927" y="5224271"/>
              <a:ext cx="1100327" cy="26060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3736" y="5407151"/>
              <a:ext cx="1046988" cy="2606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04316" y="5407151"/>
              <a:ext cx="847344" cy="2606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70303" y="5407151"/>
              <a:ext cx="1101852" cy="260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3736" y="5590031"/>
              <a:ext cx="3122676" cy="2606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3736" y="5772911"/>
              <a:ext cx="1309115" cy="2606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66444" y="5772911"/>
              <a:ext cx="292607" cy="2606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77696" y="5772911"/>
              <a:ext cx="1799843" cy="2606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3736" y="5955791"/>
              <a:ext cx="1383791" cy="26060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77696" y="5955791"/>
              <a:ext cx="1078992" cy="26060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3736" y="6138671"/>
              <a:ext cx="1729739" cy="260604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258267" y="5254244"/>
            <a:ext cx="289623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9022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Покойнаго</a:t>
            </a:r>
            <a:r>
              <a:rPr sz="12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статскаго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советника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200" b="1" i="1" spc="-254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профессора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Михайлы Васильевича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 Собрание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разных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сочинений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200" b="1" i="1" spc="-254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стихах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и прозе.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Москва</a:t>
            </a:r>
            <a:r>
              <a:rPr sz="12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Типографии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Императорскаго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Московскаго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Университета,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1778.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145535" y="3631691"/>
            <a:ext cx="5821680" cy="2063750"/>
            <a:chOff x="3145535" y="3631691"/>
            <a:chExt cx="5821680" cy="2063750"/>
          </a:xfrm>
        </p:grpSpPr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564635" y="3631691"/>
              <a:ext cx="4981956" cy="28041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154679" y="3829811"/>
              <a:ext cx="5806440" cy="28041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145535" y="4027931"/>
              <a:ext cx="1624584" cy="28041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538471" y="4027931"/>
              <a:ext cx="4428744" cy="28041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331463" y="4226051"/>
              <a:ext cx="5448299" cy="28041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247643" y="4424171"/>
              <a:ext cx="5622035" cy="28041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387851" y="4622291"/>
              <a:ext cx="5338572" cy="28041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238499" y="4820411"/>
              <a:ext cx="5634228" cy="28041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307079" y="5018531"/>
              <a:ext cx="5498591" cy="28041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3209543" y="5216651"/>
              <a:ext cx="5690615" cy="28041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657599" y="5414771"/>
              <a:ext cx="4800600" cy="280416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3238880" y="3663441"/>
            <a:ext cx="5574030" cy="2006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1778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году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вышло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издание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«Покойного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статского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советника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endParaRPr sz="13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профессора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Михаила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Васильевича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Собрание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разных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сочинений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в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стихах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прозе».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Трёхтомник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предназначался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специального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изучения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литературы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учебном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заведении.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Издание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только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решало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задачи</a:t>
            </a:r>
            <a:endParaRPr sz="1300">
              <a:latin typeface="Calibri"/>
              <a:cs typeface="Calibri"/>
            </a:endParaRPr>
          </a:p>
          <a:p>
            <a:pPr marL="76200" marR="69215" indent="635"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научного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обобщения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наследия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писателя,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содержало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основополагающие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элементы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литературоведческой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характеристики,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обозначало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методы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их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популяризации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обществе,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наряду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 популяризацией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самого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творчества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великого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русского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учёного.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«Собрание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разных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сочинений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стихах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прозе»,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под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редакцией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архимандрита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Дамаскина,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долгое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время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оставалось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лучшим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собранием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сочинений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В.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Ломоносова.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6407" y="332028"/>
            <a:ext cx="2601595" cy="1722755"/>
            <a:chOff x="516407" y="332028"/>
            <a:chExt cx="2601595" cy="17227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8156" y="333375"/>
              <a:ext cx="2019681" cy="16088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07" y="332028"/>
              <a:ext cx="1413941" cy="1722704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252215" y="172212"/>
            <a:ext cx="5808345" cy="1469390"/>
            <a:chOff x="3252215" y="172212"/>
            <a:chExt cx="5808345" cy="146939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52215" y="172212"/>
              <a:ext cx="1251203" cy="2804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1771" y="172212"/>
              <a:ext cx="990600" cy="28041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1871" y="172212"/>
              <a:ext cx="544068" cy="28041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84291" y="172212"/>
              <a:ext cx="1210056" cy="28041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3847" y="172212"/>
              <a:ext cx="2656331" cy="28041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17975" y="370332"/>
              <a:ext cx="5076444" cy="2804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97223" y="568452"/>
              <a:ext cx="4920996" cy="2804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55491" y="766571"/>
              <a:ext cx="5205984" cy="2804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326891" y="964692"/>
              <a:ext cx="5658612" cy="2804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84219" y="1162812"/>
              <a:ext cx="5742432" cy="2804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59807" y="1360931"/>
              <a:ext cx="3151632" cy="280415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344671" y="203454"/>
            <a:ext cx="5560695" cy="1412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8460" marR="5080" indent="-365760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сборник</a:t>
            </a:r>
            <a:r>
              <a:rPr sz="1300" b="1" i="1" spc="7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Бубликова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Н.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Гольденберга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«Биографии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русских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образцовых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писателей»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вошли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только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самые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крупные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писатели,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сыгравшие</a:t>
            </a:r>
            <a:endParaRPr sz="1300">
              <a:latin typeface="Calibri"/>
              <a:cs typeface="Calibri"/>
            </a:endParaRPr>
          </a:p>
          <a:p>
            <a:pPr marL="315595" marR="307975" indent="141605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значительную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роль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истории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русской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литературы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русского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просвещения.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изложении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жизни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писателя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преимущественное</a:t>
            </a:r>
            <a:endParaRPr sz="1300">
              <a:latin typeface="Calibri"/>
              <a:cs typeface="Calibri"/>
            </a:endParaRPr>
          </a:p>
          <a:p>
            <a:pPr marL="44450" marR="38100" indent="-635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внимание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обращено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факты,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которые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имели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влияние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развитие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таланта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писателя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всю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литературную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деятельность.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Одним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 </a:t>
            </a:r>
            <a:r>
              <a:rPr sz="1300" b="1" i="1" spc="-27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таких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писателей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был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18515" y="2055876"/>
            <a:ext cx="3797935" cy="824865"/>
            <a:chOff x="318515" y="2055876"/>
            <a:chExt cx="3797935" cy="824865"/>
          </a:xfrm>
        </p:grpSpPr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18515" y="2055876"/>
              <a:ext cx="1159764" cy="2606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61871" y="2055876"/>
              <a:ext cx="1042416" cy="2606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87880" y="2055876"/>
              <a:ext cx="1776983" cy="2606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8515" y="2238756"/>
              <a:ext cx="3797808" cy="260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8515" y="2421636"/>
              <a:ext cx="643128" cy="2606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45235" y="2421636"/>
              <a:ext cx="292608" cy="2606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56488" y="2421636"/>
              <a:ext cx="655319" cy="2606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95399" y="2421636"/>
              <a:ext cx="263652" cy="2606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342643" y="2421636"/>
              <a:ext cx="1069847" cy="2606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196083" y="2421636"/>
              <a:ext cx="292607" cy="2606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272283" y="2421636"/>
              <a:ext cx="263651" cy="2606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19527" y="2421636"/>
              <a:ext cx="371856" cy="2606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510027" y="2421636"/>
              <a:ext cx="1577339" cy="2606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18515" y="2615184"/>
              <a:ext cx="601979" cy="265175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402742" y="2084959"/>
            <a:ext cx="3573145" cy="76771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0"/>
              </a:spcBef>
            </a:pP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Бубликов,</a:t>
            </a:r>
            <a:r>
              <a:rPr sz="12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М.,</a:t>
            </a:r>
            <a:r>
              <a:rPr sz="12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Гольденберг,</a:t>
            </a:r>
            <a:r>
              <a:rPr sz="12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Н.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Биографии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русских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образцовых писателей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с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портретами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пособие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для </a:t>
            </a:r>
            <a:r>
              <a:rPr sz="1200" b="1" i="1" spc="-254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школ.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Санкт-Петербург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Т-во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Н. П.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Карбасникова,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1913.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30124" y="3506723"/>
            <a:ext cx="4840605" cy="2261870"/>
            <a:chOff x="230124" y="3506723"/>
            <a:chExt cx="4840605" cy="2261870"/>
          </a:xfrm>
        </p:grpSpPr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68452" y="3506723"/>
              <a:ext cx="1359408" cy="28041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696212" y="3506723"/>
              <a:ext cx="880872" cy="280415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386584" y="3506723"/>
              <a:ext cx="2348484" cy="28041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81000" y="3706367"/>
              <a:ext cx="1248156" cy="27889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97507" y="3704843"/>
              <a:ext cx="499872" cy="28041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706879" y="3706367"/>
              <a:ext cx="356616" cy="27889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831848" y="3704843"/>
              <a:ext cx="533400" cy="28041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176272" y="3706367"/>
              <a:ext cx="2744724" cy="27889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42316" y="3904487"/>
              <a:ext cx="4815840" cy="27889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97052" y="4101083"/>
              <a:ext cx="3704844" cy="28041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13004" y="4299203"/>
              <a:ext cx="4472940" cy="28041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87096" y="4497323"/>
              <a:ext cx="4526280" cy="28041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682752" y="4695443"/>
              <a:ext cx="3934967" cy="28041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64236" y="4893563"/>
              <a:ext cx="4570476" cy="28041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384048" y="5091683"/>
              <a:ext cx="4536948" cy="28041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30124" y="5289803"/>
              <a:ext cx="4840224" cy="28041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2282952" y="5487923"/>
              <a:ext cx="693419" cy="280416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3863340" y="5812535"/>
            <a:ext cx="4752340" cy="447040"/>
            <a:chOff x="3863340" y="5812535"/>
            <a:chExt cx="4752340" cy="447040"/>
          </a:xfrm>
        </p:grpSpPr>
        <p:pic>
          <p:nvPicPr>
            <p:cNvPr id="53" name="object 53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3863340" y="5815583"/>
              <a:ext cx="3968496" cy="260603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7615428" y="5812535"/>
              <a:ext cx="603503" cy="26365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002524" y="5815583"/>
              <a:ext cx="332231" cy="26060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118348" y="5812535"/>
              <a:ext cx="496824" cy="263652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863340" y="5998463"/>
              <a:ext cx="995172" cy="26060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642104" y="5998463"/>
              <a:ext cx="292608" cy="26060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751832" y="5998463"/>
              <a:ext cx="655320" cy="260603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190744" y="5998463"/>
              <a:ext cx="263651" cy="26060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237988" y="5998463"/>
              <a:ext cx="3090671" cy="260603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322275" y="3539109"/>
            <a:ext cx="8187055" cy="2697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3585845" algn="ctr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сборник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Майкова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«Очерки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 истории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русской</a:t>
            </a:r>
            <a:endParaRPr sz="1300">
              <a:latin typeface="Calibri"/>
              <a:cs typeface="Calibri"/>
            </a:endParaRPr>
          </a:p>
          <a:p>
            <a:pPr marL="24765" marR="3613150" indent="1905" algn="ctr">
              <a:lnSpc>
                <a:spcPct val="100000"/>
              </a:lnSpc>
              <a:spcBef>
                <a:spcPts val="10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литературы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90" dirty="0">
                <a:solidFill>
                  <a:srgbClr val="92D050"/>
                </a:solidFill>
                <a:latin typeface="Arial"/>
                <a:cs typeface="Arial"/>
              </a:rPr>
              <a:t>XVII</a:t>
            </a:r>
            <a:r>
              <a:rPr sz="1300" b="1" i="1" spc="-4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95" dirty="0">
                <a:solidFill>
                  <a:srgbClr val="92D050"/>
                </a:solidFill>
                <a:latin typeface="Arial"/>
                <a:cs typeface="Arial"/>
              </a:rPr>
              <a:t>XVIII</a:t>
            </a:r>
            <a:r>
              <a:rPr sz="1300" b="1" i="1" spc="-2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столетий»,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кроме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других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работ,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посвящённых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известным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русским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писателям,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вошла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статья</a:t>
            </a:r>
            <a:endParaRPr sz="1300">
              <a:latin typeface="Calibri"/>
              <a:cs typeface="Calibri"/>
            </a:endParaRPr>
          </a:p>
          <a:p>
            <a:pPr marR="3586479" algn="ctr">
              <a:lnSpc>
                <a:spcPts val="155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«К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характеристике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как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учёного».</a:t>
            </a:r>
            <a:endParaRPr sz="1300">
              <a:latin typeface="Calibri"/>
              <a:cs typeface="Calibri"/>
            </a:endParaRPr>
          </a:p>
          <a:p>
            <a:pPr marL="146685" marR="3736340" indent="3810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Автор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так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писал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своей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работе: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«Статьи,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вошедшие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настоящий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сборник,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написаны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разное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время,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течение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двадцати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лет,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были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уже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напечатаны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разных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периодических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других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изданиях.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Издавая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их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вновь,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я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счёл </a:t>
            </a:r>
            <a:r>
              <a:rPr sz="1300" b="1" i="1" spc="-27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своим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долгом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переработать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их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сообразно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современному</a:t>
            </a:r>
            <a:endParaRPr sz="1300">
              <a:latin typeface="Calibri"/>
              <a:cs typeface="Calibri"/>
            </a:endParaRPr>
          </a:p>
          <a:p>
            <a:pPr marL="12065" marR="3601085" algn="ctr">
              <a:lnSpc>
                <a:spcPct val="100000"/>
              </a:lnSpc>
              <a:spcBef>
                <a:spcPts val="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состоянию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сведений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тех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предметах,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которых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них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идёт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речь».</a:t>
            </a:r>
            <a:endParaRPr sz="1300">
              <a:latin typeface="Calibri"/>
              <a:cs typeface="Calibri"/>
            </a:endParaRPr>
          </a:p>
          <a:p>
            <a:pPr marL="3638550">
              <a:lnSpc>
                <a:spcPct val="100000"/>
              </a:lnSpc>
              <a:spcBef>
                <a:spcPts val="994"/>
              </a:spcBef>
            </a:pP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Майков,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Л.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Н.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Очерки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истории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русской</a:t>
            </a:r>
            <a:r>
              <a:rPr sz="12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литературы</a:t>
            </a:r>
            <a:r>
              <a:rPr sz="12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75" dirty="0">
                <a:solidFill>
                  <a:srgbClr val="92D050"/>
                </a:solidFill>
                <a:latin typeface="Arial"/>
                <a:cs typeface="Arial"/>
              </a:rPr>
              <a:t>XVVII</a:t>
            </a:r>
            <a:r>
              <a:rPr sz="1200" b="1" i="1" spc="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85" dirty="0">
                <a:solidFill>
                  <a:srgbClr val="92D050"/>
                </a:solidFill>
                <a:latin typeface="Arial"/>
                <a:cs typeface="Arial"/>
              </a:rPr>
              <a:t>XVIII</a:t>
            </a:r>
            <a:endParaRPr sz="1200">
              <a:latin typeface="Arial"/>
              <a:cs typeface="Arial"/>
            </a:endParaRPr>
          </a:p>
          <a:p>
            <a:pPr marL="3638550">
              <a:lnSpc>
                <a:spcPct val="100000"/>
              </a:lnSpc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столетий.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–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Санкт-Петербург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Издание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А.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С. Суворина,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1889 .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5365787" y="2697543"/>
            <a:ext cx="3435985" cy="2971800"/>
            <a:chOff x="5365787" y="2697543"/>
            <a:chExt cx="3435985" cy="2971800"/>
          </a:xfrm>
        </p:grpSpPr>
        <p:pic>
          <p:nvPicPr>
            <p:cNvPr id="64" name="object 6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090411" y="4163377"/>
              <a:ext cx="2224024" cy="1505585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667753" y="2702940"/>
              <a:ext cx="2133676" cy="1649133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365787" y="2697543"/>
              <a:ext cx="2205443" cy="17209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595" y="1987295"/>
            <a:ext cx="7418832" cy="372008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7828" y="6234684"/>
            <a:ext cx="6285230" cy="260985"/>
            <a:chOff x="147828" y="6234684"/>
            <a:chExt cx="6285230" cy="26098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828" y="6234684"/>
              <a:ext cx="2944368" cy="2606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75788" y="6234684"/>
              <a:ext cx="292607" cy="2606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87039" y="6234684"/>
              <a:ext cx="655320" cy="2606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5951" y="6234684"/>
              <a:ext cx="263651" cy="26060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73195" y="6234684"/>
              <a:ext cx="2959607" cy="26060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32663" y="6264046"/>
            <a:ext cx="60928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Сочинения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стихах.</a:t>
            </a:r>
            <a:r>
              <a:rPr sz="12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Санкт-Петербург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: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Издание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А. </a:t>
            </a:r>
            <a:r>
              <a:rPr sz="1200" b="1" i="1" spc="-25" dirty="0">
                <a:solidFill>
                  <a:srgbClr val="92D050"/>
                </a:solidFill>
                <a:latin typeface="Calibri"/>
                <a:cs typeface="Calibri"/>
              </a:rPr>
              <a:t>Ф.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Маркса,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1893.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42132" y="266700"/>
            <a:ext cx="5419725" cy="1073150"/>
            <a:chOff x="3342132" y="266700"/>
            <a:chExt cx="5419725" cy="107315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90544" y="266700"/>
              <a:ext cx="2552700" cy="2804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11596" y="266700"/>
              <a:ext cx="313944" cy="2804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70092" y="266700"/>
              <a:ext cx="2485643" cy="2804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32632" y="464820"/>
              <a:ext cx="5036820" cy="2804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13760" y="662940"/>
              <a:ext cx="5279136" cy="2804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42132" y="861059"/>
              <a:ext cx="5419344" cy="2804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78808" y="1059180"/>
              <a:ext cx="3706367" cy="280415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435477" y="298526"/>
            <a:ext cx="5172075" cy="1016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370" algn="ctr">
              <a:lnSpc>
                <a:spcPct val="100000"/>
              </a:lnSpc>
              <a:spcBef>
                <a:spcPts val="9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«Сочинения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Ломоносова»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это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собрание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исключительно</a:t>
            </a:r>
            <a:endParaRPr sz="1300">
              <a:latin typeface="Calibri"/>
              <a:cs typeface="Calibri"/>
            </a:endParaRPr>
          </a:p>
          <a:p>
            <a:pPr marL="12700" marR="5080" indent="-1905"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литературных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произведений.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книгу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вошли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оды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духовные,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оды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похвальные,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надписи,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стихотворные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послания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 письма,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трагедии,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поэма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«Пётр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Великий»,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«Разговор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Анакреонтом»,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переводные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оды,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сатирические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полемические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стихотворения.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346316" y="4116628"/>
            <a:ext cx="2555328" cy="187758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29399" y="335191"/>
            <a:ext cx="2634056" cy="188286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93077" y="4114584"/>
            <a:ext cx="2630055" cy="1880069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474459" y="1843404"/>
            <a:ext cx="2430767" cy="186315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6408" y="1299972"/>
            <a:ext cx="6936105" cy="4070985"/>
            <a:chOff x="216408" y="1299972"/>
            <a:chExt cx="6936105" cy="40709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51275" y="1299972"/>
              <a:ext cx="3800855" cy="38008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1624" y="2514600"/>
              <a:ext cx="2842260" cy="28041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120" y="2712719"/>
              <a:ext cx="600455" cy="28041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7927" y="2712719"/>
              <a:ext cx="803147" cy="2804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2100" y="2712719"/>
              <a:ext cx="2302764" cy="2804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368" y="2910839"/>
              <a:ext cx="3886200" cy="2804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1292" y="3108960"/>
              <a:ext cx="3581400" cy="2804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3672" y="3307079"/>
              <a:ext cx="3593591" cy="2804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3504" y="3505200"/>
              <a:ext cx="1569720" cy="2804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41575" y="3505200"/>
              <a:ext cx="313944" cy="28041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61972" y="3505200"/>
              <a:ext cx="1775460" cy="28041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8328" y="3703320"/>
              <a:ext cx="3768852" cy="2804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4048" y="3901439"/>
              <a:ext cx="3677412" cy="28041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51688" y="4099560"/>
              <a:ext cx="3337560" cy="28041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62356" y="4297679"/>
              <a:ext cx="3322320" cy="28041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2984" y="4495800"/>
              <a:ext cx="3939540" cy="28041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6408" y="4695443"/>
              <a:ext cx="2656332" cy="2788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641091" y="4693919"/>
              <a:ext cx="310895" cy="28041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20340" y="4695443"/>
              <a:ext cx="1504188" cy="2788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7784" y="4892039"/>
              <a:ext cx="3325367" cy="2804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65631" y="5090160"/>
              <a:ext cx="2670047" cy="280415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309168" y="2546985"/>
            <a:ext cx="3763645" cy="2799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«Истории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русской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литературы»</a:t>
            </a:r>
            <a:endParaRPr sz="1300">
              <a:latin typeface="Calibri"/>
              <a:cs typeface="Calibri"/>
            </a:endParaRPr>
          </a:p>
          <a:p>
            <a:pPr marL="73660" marR="67310" indent="-1905" algn="ctr">
              <a:lnSpc>
                <a:spcPct val="100000"/>
              </a:lnSpc>
            </a:pP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А.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Пыпина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нет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обычного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сочинениях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подобного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рода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повествовательного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элемента.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Краткие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биографические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данные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приведены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только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примечаниях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к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отдельным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главам.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Задача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сочинения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отметить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главные</a:t>
            </a:r>
            <a:endParaRPr sz="1300">
              <a:latin typeface="Calibri"/>
              <a:cs typeface="Calibri"/>
            </a:endParaRPr>
          </a:p>
          <a:p>
            <a:pPr marL="134620" marR="128905"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литературные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течения.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Автор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интересуется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только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общими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контурами,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общей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картиной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хода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русской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литературы,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впервые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здесь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представленной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такой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рельефностью.</a:t>
            </a:r>
            <a:endParaRPr sz="1300">
              <a:latin typeface="Calibri"/>
              <a:cs typeface="Calibri"/>
            </a:endParaRPr>
          </a:p>
          <a:p>
            <a:pPr marL="12065" marR="5080" indent="-2540" algn="ctr">
              <a:lnSpc>
                <a:spcPts val="1570"/>
              </a:lnSpc>
              <a:spcBef>
                <a:spcPts val="4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Изучение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этого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процесса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развития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новой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русской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лит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ерат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уры,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ремён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Петра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95" dirty="0">
                <a:solidFill>
                  <a:srgbClr val="92D050"/>
                </a:solidFill>
                <a:latin typeface="Arial"/>
                <a:cs typeface="Arial"/>
              </a:rPr>
              <a:t>I</a:t>
            </a:r>
            <a:r>
              <a:rPr sz="1300" b="1" i="1" spc="-1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ов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до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ts val="15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самобытных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созданий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Пушкина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300" b="1" i="1" spc="-25" dirty="0">
                <a:solidFill>
                  <a:srgbClr val="92D050"/>
                </a:solidFill>
                <a:latin typeface="Calibri"/>
                <a:cs typeface="Calibri"/>
              </a:rPr>
              <a:t>Гоголя,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составляли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задачу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этого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труда.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004887" y="416763"/>
            <a:ext cx="7889240" cy="6226810"/>
            <a:chOff x="1004887" y="416763"/>
            <a:chExt cx="7889240" cy="6226810"/>
          </a:xfrm>
        </p:grpSpPr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04887" y="434848"/>
              <a:ext cx="2343150" cy="173202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279603" y="416763"/>
              <a:ext cx="2614206" cy="206532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724652" y="4076750"/>
              <a:ext cx="3098418" cy="236049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980944" y="6016752"/>
              <a:ext cx="664464" cy="2606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29000" y="6016752"/>
              <a:ext cx="2718816" cy="2606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931408" y="6016752"/>
              <a:ext cx="292608" cy="2606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042659" y="6016752"/>
              <a:ext cx="294132" cy="2606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120384" y="6016752"/>
              <a:ext cx="263651" cy="26060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67628" y="6016752"/>
              <a:ext cx="923544" cy="26060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980944" y="6199631"/>
              <a:ext cx="867156" cy="26060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631692" y="6199631"/>
              <a:ext cx="292608" cy="26060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742944" y="6199631"/>
              <a:ext cx="655320" cy="26060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181855" y="6199631"/>
              <a:ext cx="263651" cy="2606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229100" y="6199631"/>
              <a:ext cx="3294888" cy="2606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980944" y="6382511"/>
              <a:ext cx="527304" cy="26060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291839" y="6382511"/>
              <a:ext cx="292608" cy="26060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368039" y="6382511"/>
              <a:ext cx="568451" cy="260603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3067050" y="6046419"/>
            <a:ext cx="4314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Пыпин,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А.Н.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История</a:t>
            </a:r>
            <a:r>
              <a:rPr sz="12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русской</a:t>
            </a:r>
            <a:r>
              <a:rPr sz="12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литературы</a:t>
            </a:r>
            <a:r>
              <a:rPr sz="12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4-е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изд.,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без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перемен.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Санкт-Петербург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Типография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М.М.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Стасюлевича, </a:t>
            </a:r>
            <a:r>
              <a:rPr sz="1200" b="1" i="1" spc="-2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1911–1913.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6700" y="199644"/>
            <a:ext cx="8589645" cy="2007235"/>
            <a:chOff x="266700" y="199644"/>
            <a:chExt cx="8589645" cy="20072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231" y="199644"/>
              <a:ext cx="8458200" cy="30022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9747" y="413003"/>
              <a:ext cx="8580120" cy="3002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5779" y="626363"/>
              <a:ext cx="8072628" cy="3002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81300" y="839724"/>
              <a:ext cx="3558540" cy="3002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6700" y="1053083"/>
              <a:ext cx="6385559" cy="3002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05371" y="1053083"/>
              <a:ext cx="2450592" cy="3002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6072" y="1266444"/>
              <a:ext cx="7970520" cy="3002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3464" y="1479804"/>
              <a:ext cx="8551164" cy="3002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5048" y="1693163"/>
              <a:ext cx="7589520" cy="3002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8595" y="1906523"/>
              <a:ext cx="7167372" cy="30022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65861" y="233552"/>
            <a:ext cx="8330565" cy="194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11430" indent="-1905" algn="ctr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Научная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деятельность Ломоносова была чрезвычайно многообразной. Будучи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профессором химии,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он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уделял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большое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внимание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исследованиям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физике.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Кроме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того,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занимался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астрономией,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геологией, </a:t>
            </a:r>
            <a:r>
              <a:rPr sz="1400" b="1" i="1" spc="-30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географией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другими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науками.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Ломоносову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было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присуще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стремление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исследовать</a:t>
            </a:r>
            <a:r>
              <a:rPr sz="1400" b="1" i="1" spc="-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связи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между</a:t>
            </a:r>
            <a:endParaRPr sz="1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физическими</a:t>
            </a:r>
            <a:r>
              <a:rPr sz="1400" b="1"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явлениями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живой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природы.</a:t>
            </a:r>
            <a:endParaRPr sz="14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Но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основной областью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своей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деятельности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М. В.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считал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химию. Достижения Ломоносова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области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химии: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открытие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России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первой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химической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лаборатории;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составление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рецепта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endParaRPr sz="1400">
              <a:latin typeface="Calibri"/>
              <a:cs typeface="Calibri"/>
            </a:endParaRPr>
          </a:p>
          <a:p>
            <a:pPr marL="29209" marR="26034" algn="ctr">
              <a:lnSpc>
                <a:spcPct val="100000"/>
              </a:lnSpc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приготовления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фарфоровых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масс; разработка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принципов новой науки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«Физической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химии».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считал,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что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истинный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химик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должен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быть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теоретиком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практиком.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своей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химической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лаборатории</a:t>
            </a:r>
            <a:r>
              <a:rPr sz="1400" b="1" i="1" spc="-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он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провёл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много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опасных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опытов,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достигнув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интересных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результатов.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996176" y="2600325"/>
            <a:ext cx="1585849" cy="2474849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6685788" y="5241035"/>
            <a:ext cx="2263140" cy="626745"/>
            <a:chOff x="6685788" y="5241035"/>
            <a:chExt cx="2263140" cy="626745"/>
          </a:xfrm>
        </p:grpSpPr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09232" y="5241035"/>
              <a:ext cx="2019300" cy="2606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85788" y="5423915"/>
              <a:ext cx="2263140" cy="2606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92924" y="5606795"/>
              <a:ext cx="813816" cy="260603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280415" y="2383535"/>
            <a:ext cx="7283450" cy="4204970"/>
            <a:chOff x="280415" y="2383535"/>
            <a:chExt cx="7283450" cy="4204970"/>
          </a:xfrm>
        </p:grpSpPr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2905" y="2804299"/>
              <a:ext cx="1624964" cy="178268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06523" y="2383535"/>
              <a:ext cx="1586484" cy="25740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0415" y="4817363"/>
              <a:ext cx="1900427" cy="16322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86327" y="4693919"/>
              <a:ext cx="1171955" cy="189433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27804" y="4824983"/>
              <a:ext cx="1917192" cy="148589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637531" y="6304788"/>
              <a:ext cx="2926080" cy="260604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6771258" y="5270119"/>
            <a:ext cx="2036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3189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Собственноручная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запись 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2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лабораторном</a:t>
            </a:r>
            <a:endParaRPr sz="1200">
              <a:latin typeface="Calibri"/>
              <a:cs typeface="Calibri"/>
            </a:endParaRPr>
          </a:p>
          <a:p>
            <a:pPr marL="719455">
              <a:lnSpc>
                <a:spcPct val="100000"/>
              </a:lnSpc>
            </a:pP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журнале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974591" y="2275332"/>
            <a:ext cx="2578735" cy="2232660"/>
            <a:chOff x="3974591" y="2275332"/>
            <a:chExt cx="2578735" cy="2232660"/>
          </a:xfrm>
        </p:grpSpPr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994403" y="2275332"/>
              <a:ext cx="2558796" cy="197205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974591" y="4207764"/>
              <a:ext cx="2426208" cy="30022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4074921" y="4242942"/>
            <a:ext cx="22053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химической</a:t>
            </a:r>
            <a:r>
              <a:rPr sz="1400" b="1" i="1" spc="-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лаборатории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23003" y="6333845"/>
            <a:ext cx="27330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Предметы</a:t>
            </a:r>
            <a:r>
              <a:rPr sz="12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химической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лаборатории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4672" y="2508313"/>
            <a:ext cx="7663815" cy="3629025"/>
            <a:chOff x="804672" y="2508313"/>
            <a:chExt cx="7663815" cy="36290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4826" y="2516251"/>
              <a:ext cx="7635659" cy="344909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24826" y="2516251"/>
              <a:ext cx="7635875" cy="3449320"/>
            </a:xfrm>
            <a:custGeom>
              <a:avLst/>
              <a:gdLst/>
              <a:ahLst/>
              <a:cxnLst/>
              <a:rect l="l" t="t" r="r" b="b"/>
              <a:pathLst>
                <a:path w="7635875" h="3449320">
                  <a:moveTo>
                    <a:pt x="0" y="588010"/>
                  </a:moveTo>
                  <a:lnTo>
                    <a:pt x="6573304" y="588010"/>
                  </a:lnTo>
                  <a:lnTo>
                    <a:pt x="6573304" y="2883789"/>
                  </a:lnTo>
                  <a:lnTo>
                    <a:pt x="6506686" y="2883910"/>
                  </a:lnTo>
                  <a:lnTo>
                    <a:pt x="6440969" y="2884273"/>
                  </a:lnTo>
                  <a:lnTo>
                    <a:pt x="6376139" y="2884873"/>
                  </a:lnTo>
                  <a:lnTo>
                    <a:pt x="6312185" y="2885706"/>
                  </a:lnTo>
                  <a:lnTo>
                    <a:pt x="6249094" y="2886767"/>
                  </a:lnTo>
                  <a:lnTo>
                    <a:pt x="6186853" y="2888053"/>
                  </a:lnTo>
                  <a:lnTo>
                    <a:pt x="6125450" y="2889559"/>
                  </a:lnTo>
                  <a:lnTo>
                    <a:pt x="6064873" y="2891281"/>
                  </a:lnTo>
                  <a:lnTo>
                    <a:pt x="6005109" y="2893215"/>
                  </a:lnTo>
                  <a:lnTo>
                    <a:pt x="5946146" y="2895356"/>
                  </a:lnTo>
                  <a:lnTo>
                    <a:pt x="5887971" y="2897702"/>
                  </a:lnTo>
                  <a:lnTo>
                    <a:pt x="5830572" y="2900246"/>
                  </a:lnTo>
                  <a:lnTo>
                    <a:pt x="5773937" y="2902986"/>
                  </a:lnTo>
                  <a:lnTo>
                    <a:pt x="5718052" y="2905917"/>
                  </a:lnTo>
                  <a:lnTo>
                    <a:pt x="5662907" y="2909034"/>
                  </a:lnTo>
                  <a:lnTo>
                    <a:pt x="5608488" y="2912335"/>
                  </a:lnTo>
                  <a:lnTo>
                    <a:pt x="5554782" y="2915813"/>
                  </a:lnTo>
                  <a:lnTo>
                    <a:pt x="5501778" y="2919467"/>
                  </a:lnTo>
                  <a:lnTo>
                    <a:pt x="5449464" y="2923290"/>
                  </a:lnTo>
                  <a:lnTo>
                    <a:pt x="5397825" y="2927279"/>
                  </a:lnTo>
                  <a:lnTo>
                    <a:pt x="5346852" y="2931431"/>
                  </a:lnTo>
                  <a:lnTo>
                    <a:pt x="5296529" y="2935740"/>
                  </a:lnTo>
                  <a:lnTo>
                    <a:pt x="5246847" y="2940202"/>
                  </a:lnTo>
                  <a:lnTo>
                    <a:pt x="5197791" y="2944814"/>
                  </a:lnTo>
                  <a:lnTo>
                    <a:pt x="5149350" y="2949571"/>
                  </a:lnTo>
                  <a:lnTo>
                    <a:pt x="5101510" y="2954468"/>
                  </a:lnTo>
                  <a:lnTo>
                    <a:pt x="5054261" y="2959503"/>
                  </a:lnTo>
                  <a:lnTo>
                    <a:pt x="5007589" y="2964670"/>
                  </a:lnTo>
                  <a:lnTo>
                    <a:pt x="4961482" y="2969966"/>
                  </a:lnTo>
                  <a:lnTo>
                    <a:pt x="4915927" y="2975386"/>
                  </a:lnTo>
                  <a:lnTo>
                    <a:pt x="4870912" y="2980927"/>
                  </a:lnTo>
                  <a:lnTo>
                    <a:pt x="4826425" y="2986583"/>
                  </a:lnTo>
                  <a:lnTo>
                    <a:pt x="4782454" y="2992351"/>
                  </a:lnTo>
                  <a:lnTo>
                    <a:pt x="4738985" y="2998226"/>
                  </a:lnTo>
                  <a:lnTo>
                    <a:pt x="4696006" y="3004205"/>
                  </a:lnTo>
                  <a:lnTo>
                    <a:pt x="4653505" y="3010284"/>
                  </a:lnTo>
                  <a:lnTo>
                    <a:pt x="4611470" y="3016457"/>
                  </a:lnTo>
                  <a:lnTo>
                    <a:pt x="4569888" y="3022721"/>
                  </a:lnTo>
                  <a:lnTo>
                    <a:pt x="4528747" y="3029073"/>
                  </a:lnTo>
                  <a:lnTo>
                    <a:pt x="4488034" y="3035506"/>
                  </a:lnTo>
                  <a:lnTo>
                    <a:pt x="4447737" y="3042018"/>
                  </a:lnTo>
                  <a:lnTo>
                    <a:pt x="4407844" y="3048605"/>
                  </a:lnTo>
                  <a:lnTo>
                    <a:pt x="4368341" y="3055261"/>
                  </a:lnTo>
                  <a:lnTo>
                    <a:pt x="4329218" y="3061984"/>
                  </a:lnTo>
                  <a:lnTo>
                    <a:pt x="4290460" y="3068768"/>
                  </a:lnTo>
                  <a:lnTo>
                    <a:pt x="4252056" y="3075609"/>
                  </a:lnTo>
                  <a:lnTo>
                    <a:pt x="4213994" y="3082504"/>
                  </a:lnTo>
                  <a:lnTo>
                    <a:pt x="4176261" y="3089448"/>
                  </a:lnTo>
                  <a:lnTo>
                    <a:pt x="4101731" y="3103468"/>
                  </a:lnTo>
                  <a:lnTo>
                    <a:pt x="4028369" y="3117634"/>
                  </a:lnTo>
                  <a:lnTo>
                    <a:pt x="3956074" y="3131914"/>
                  </a:lnTo>
                  <a:lnTo>
                    <a:pt x="3884747" y="3146274"/>
                  </a:lnTo>
                  <a:lnTo>
                    <a:pt x="3814290" y="3160680"/>
                  </a:lnTo>
                  <a:lnTo>
                    <a:pt x="3744602" y="3175100"/>
                  </a:lnTo>
                  <a:lnTo>
                    <a:pt x="3675584" y="3189500"/>
                  </a:lnTo>
                  <a:lnTo>
                    <a:pt x="3607137" y="3203847"/>
                  </a:lnTo>
                  <a:lnTo>
                    <a:pt x="3573097" y="3210990"/>
                  </a:lnTo>
                  <a:lnTo>
                    <a:pt x="3539162" y="3218107"/>
                  </a:lnTo>
                  <a:lnTo>
                    <a:pt x="3471560" y="3232246"/>
                  </a:lnTo>
                  <a:lnTo>
                    <a:pt x="3404230" y="3246232"/>
                  </a:lnTo>
                  <a:lnTo>
                    <a:pt x="3337074" y="3260032"/>
                  </a:lnTo>
                  <a:lnTo>
                    <a:pt x="3269992" y="3273611"/>
                  </a:lnTo>
                  <a:lnTo>
                    <a:pt x="3202885" y="3286936"/>
                  </a:lnTo>
                  <a:lnTo>
                    <a:pt x="3135654" y="3299975"/>
                  </a:lnTo>
                  <a:lnTo>
                    <a:pt x="3068200" y="3312693"/>
                  </a:lnTo>
                  <a:lnTo>
                    <a:pt x="3000422" y="3325057"/>
                  </a:lnTo>
                  <a:lnTo>
                    <a:pt x="2932222" y="3337035"/>
                  </a:lnTo>
                  <a:lnTo>
                    <a:pt x="2863500" y="3348592"/>
                  </a:lnTo>
                  <a:lnTo>
                    <a:pt x="2794158" y="3359695"/>
                  </a:lnTo>
                  <a:lnTo>
                    <a:pt x="2724095" y="3370311"/>
                  </a:lnTo>
                  <a:lnTo>
                    <a:pt x="2653212" y="3380406"/>
                  </a:lnTo>
                  <a:lnTo>
                    <a:pt x="2581411" y="3389948"/>
                  </a:lnTo>
                  <a:lnTo>
                    <a:pt x="2508591" y="3398902"/>
                  </a:lnTo>
                  <a:lnTo>
                    <a:pt x="2434654" y="3407235"/>
                  </a:lnTo>
                  <a:lnTo>
                    <a:pt x="2359500" y="3414915"/>
                  </a:lnTo>
                  <a:lnTo>
                    <a:pt x="2321435" y="3418499"/>
                  </a:lnTo>
                  <a:lnTo>
                    <a:pt x="2283029" y="3421907"/>
                  </a:lnTo>
                  <a:lnTo>
                    <a:pt x="2244269" y="3425135"/>
                  </a:lnTo>
                  <a:lnTo>
                    <a:pt x="2205143" y="3428179"/>
                  </a:lnTo>
                  <a:lnTo>
                    <a:pt x="2165638" y="3431034"/>
                  </a:lnTo>
                  <a:lnTo>
                    <a:pt x="2125742" y="3433696"/>
                  </a:lnTo>
                  <a:lnTo>
                    <a:pt x="2085442" y="3436161"/>
                  </a:lnTo>
                  <a:lnTo>
                    <a:pt x="2044727" y="3438426"/>
                  </a:lnTo>
                  <a:lnTo>
                    <a:pt x="2003583" y="3440485"/>
                  </a:lnTo>
                  <a:lnTo>
                    <a:pt x="1961998" y="3442334"/>
                  </a:lnTo>
                  <a:lnTo>
                    <a:pt x="1919960" y="3443971"/>
                  </a:lnTo>
                  <a:lnTo>
                    <a:pt x="1877456" y="3445389"/>
                  </a:lnTo>
                  <a:lnTo>
                    <a:pt x="1834474" y="3446586"/>
                  </a:lnTo>
                  <a:lnTo>
                    <a:pt x="1791002" y="3447556"/>
                  </a:lnTo>
                  <a:lnTo>
                    <a:pt x="1747027" y="3448296"/>
                  </a:lnTo>
                  <a:lnTo>
                    <a:pt x="1702537" y="3448802"/>
                  </a:lnTo>
                  <a:lnTo>
                    <a:pt x="1657518" y="3449070"/>
                  </a:lnTo>
                  <a:lnTo>
                    <a:pt x="1611960" y="3449094"/>
                  </a:lnTo>
                  <a:lnTo>
                    <a:pt x="1565849" y="3448872"/>
                  </a:lnTo>
                  <a:lnTo>
                    <a:pt x="1519173" y="3448398"/>
                  </a:lnTo>
                  <a:lnTo>
                    <a:pt x="1471920" y="3447669"/>
                  </a:lnTo>
                  <a:lnTo>
                    <a:pt x="1424077" y="3446681"/>
                  </a:lnTo>
                  <a:lnTo>
                    <a:pt x="1375632" y="3445429"/>
                  </a:lnTo>
                  <a:lnTo>
                    <a:pt x="1326572" y="3443910"/>
                  </a:lnTo>
                  <a:lnTo>
                    <a:pt x="1276885" y="3442118"/>
                  </a:lnTo>
                  <a:lnTo>
                    <a:pt x="1226559" y="3440050"/>
                  </a:lnTo>
                  <a:lnTo>
                    <a:pt x="1175581" y="3437702"/>
                  </a:lnTo>
                  <a:lnTo>
                    <a:pt x="1123938" y="3435070"/>
                  </a:lnTo>
                  <a:lnTo>
                    <a:pt x="1071619" y="3432149"/>
                  </a:lnTo>
                  <a:lnTo>
                    <a:pt x="1018610" y="3428935"/>
                  </a:lnTo>
                  <a:lnTo>
                    <a:pt x="964900" y="3425424"/>
                  </a:lnTo>
                  <a:lnTo>
                    <a:pt x="910477" y="3421612"/>
                  </a:lnTo>
                  <a:lnTo>
                    <a:pt x="855326" y="3417494"/>
                  </a:lnTo>
                  <a:lnTo>
                    <a:pt x="799437" y="3413068"/>
                  </a:lnTo>
                  <a:lnTo>
                    <a:pt x="742797" y="3408327"/>
                  </a:lnTo>
                  <a:lnTo>
                    <a:pt x="685393" y="3403269"/>
                  </a:lnTo>
                  <a:lnTo>
                    <a:pt x="627213" y="3397888"/>
                  </a:lnTo>
                  <a:lnTo>
                    <a:pt x="568245" y="3392182"/>
                  </a:lnTo>
                  <a:lnTo>
                    <a:pt x="508475" y="3386145"/>
                  </a:lnTo>
                  <a:lnTo>
                    <a:pt x="447893" y="3379773"/>
                  </a:lnTo>
                  <a:lnTo>
                    <a:pt x="386484" y="3373063"/>
                  </a:lnTo>
                  <a:lnTo>
                    <a:pt x="324238" y="3366010"/>
                  </a:lnTo>
                  <a:lnTo>
                    <a:pt x="261141" y="3358610"/>
                  </a:lnTo>
                  <a:lnTo>
                    <a:pt x="197181" y="3350859"/>
                  </a:lnTo>
                  <a:lnTo>
                    <a:pt x="132346" y="3342752"/>
                  </a:lnTo>
                  <a:lnTo>
                    <a:pt x="66623" y="3334286"/>
                  </a:lnTo>
                  <a:lnTo>
                    <a:pt x="0" y="3325456"/>
                  </a:lnTo>
                  <a:lnTo>
                    <a:pt x="0" y="588010"/>
                  </a:lnTo>
                  <a:close/>
                </a:path>
                <a:path w="7635875" h="3449320">
                  <a:moveTo>
                    <a:pt x="541566" y="588010"/>
                  </a:moveTo>
                  <a:lnTo>
                    <a:pt x="541566" y="290449"/>
                  </a:lnTo>
                  <a:lnTo>
                    <a:pt x="7070001" y="290449"/>
                  </a:lnTo>
                  <a:lnTo>
                    <a:pt x="7070001" y="2600579"/>
                  </a:lnTo>
                  <a:lnTo>
                    <a:pt x="6887700" y="2603079"/>
                  </a:lnTo>
                  <a:lnTo>
                    <a:pt x="6728593" y="2608580"/>
                  </a:lnTo>
                  <a:lnTo>
                    <a:pt x="6616015" y="2614080"/>
                  </a:lnTo>
                  <a:lnTo>
                    <a:pt x="6573304" y="2616581"/>
                  </a:lnTo>
                </a:path>
                <a:path w="7635875" h="3449320">
                  <a:moveTo>
                    <a:pt x="1050582" y="290449"/>
                  </a:moveTo>
                  <a:lnTo>
                    <a:pt x="1050582" y="0"/>
                  </a:lnTo>
                  <a:lnTo>
                    <a:pt x="7635659" y="0"/>
                  </a:lnTo>
                  <a:lnTo>
                    <a:pt x="7635659" y="2302891"/>
                  </a:lnTo>
                  <a:lnTo>
                    <a:pt x="7427956" y="2304776"/>
                  </a:lnTo>
                  <a:lnTo>
                    <a:pt x="7246769" y="2308923"/>
                  </a:lnTo>
                  <a:lnTo>
                    <a:pt x="7118612" y="2313070"/>
                  </a:lnTo>
                  <a:lnTo>
                    <a:pt x="7070001" y="2314956"/>
                  </a:lnTo>
                </a:path>
              </a:pathLst>
            </a:custGeom>
            <a:ln w="15875">
              <a:solidFill>
                <a:srgbClr val="F5ED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672" y="3249168"/>
              <a:ext cx="416052" cy="4526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2040" y="3236976"/>
              <a:ext cx="6324600" cy="4648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4672" y="3639312"/>
              <a:ext cx="416052" cy="3246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2040" y="3627120"/>
              <a:ext cx="5315712" cy="33680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82040" y="3890772"/>
              <a:ext cx="4677156" cy="46329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4672" y="4293108"/>
              <a:ext cx="416052" cy="45110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2040" y="4280916"/>
              <a:ext cx="2791968" cy="46329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4672" y="4681727"/>
              <a:ext cx="416052" cy="45262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82040" y="4669536"/>
              <a:ext cx="842772" cy="46481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59636" y="4669536"/>
              <a:ext cx="359663" cy="46481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8319" y="4669536"/>
              <a:ext cx="3230880" cy="46481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64024" y="4669536"/>
              <a:ext cx="359663" cy="4648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01183" y="4669536"/>
              <a:ext cx="908303" cy="46481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4672" y="5085588"/>
              <a:ext cx="416052" cy="32918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82040" y="5073396"/>
              <a:ext cx="2816352" cy="34137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25595" y="5056632"/>
              <a:ext cx="3802379" cy="35814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74420" y="5337048"/>
              <a:ext cx="1810512" cy="35814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12136" y="5353811"/>
              <a:ext cx="1735836" cy="34137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38443" y="5798820"/>
              <a:ext cx="1658111" cy="33832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903833" y="3275457"/>
            <a:ext cx="6460490" cy="281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"/>
              <a:tabLst>
                <a:tab pos="299720" algn="l"/>
              </a:tabLst>
            </a:pP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Математику</a:t>
            </a:r>
            <a:r>
              <a:rPr sz="15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уже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затем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учить</a:t>
            </a:r>
            <a:r>
              <a:rPr sz="15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надо,</a:t>
            </a:r>
            <a:r>
              <a:rPr sz="15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что она</a:t>
            </a:r>
            <a:r>
              <a:rPr sz="15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ум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порядок</a:t>
            </a:r>
            <a:r>
              <a:rPr sz="15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приводит.</a:t>
            </a:r>
            <a:endParaRPr sz="1500">
              <a:latin typeface="Calibri"/>
              <a:cs typeface="Calibri"/>
            </a:endParaRPr>
          </a:p>
          <a:p>
            <a:pPr marL="299085" marR="1146810" indent="-287020">
              <a:lnSpc>
                <a:spcPct val="115300"/>
              </a:lnSpc>
              <a:spcBef>
                <a:spcPts val="994"/>
              </a:spcBef>
              <a:buFont typeface="Wingdings"/>
              <a:buChar char=""/>
              <a:tabLst>
                <a:tab pos="299720" algn="l"/>
              </a:tabLst>
            </a:pP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Всё, что без этого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было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темно, сомнительно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неведомо, </a:t>
            </a:r>
            <a:r>
              <a:rPr sz="1500" b="1" i="1" spc="-3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математика</a:t>
            </a:r>
            <a:r>
              <a:rPr sz="15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сделала</a:t>
            </a:r>
            <a:r>
              <a:rPr sz="15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ясным,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 верным и</a:t>
            </a:r>
            <a:r>
              <a:rPr sz="15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очевидным.</a:t>
            </a:r>
            <a:endParaRPr sz="15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275"/>
              </a:spcBef>
              <a:buFont typeface="Wingdings"/>
              <a:buChar char=""/>
              <a:tabLst>
                <a:tab pos="299720" algn="l"/>
              </a:tabLst>
            </a:pP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Слеп</a:t>
            </a:r>
            <a:r>
              <a:rPr sz="15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физик</a:t>
            </a:r>
            <a:r>
              <a:rPr sz="15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без</a:t>
            </a:r>
            <a:r>
              <a:rPr sz="15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математики.</a:t>
            </a:r>
            <a:endParaRPr sz="15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1260"/>
              </a:spcBef>
              <a:buFont typeface="Wingdings"/>
              <a:buChar char=""/>
              <a:tabLst>
                <a:tab pos="299720" algn="l"/>
              </a:tabLst>
            </a:pP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Химия</a:t>
            </a:r>
            <a:r>
              <a:rPr sz="15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–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правая</a:t>
            </a:r>
            <a:r>
              <a:rPr sz="15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рука</a:t>
            </a:r>
            <a:r>
              <a:rPr sz="15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физики,</a:t>
            </a:r>
            <a:r>
              <a:rPr sz="15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математика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5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её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глаз.</a:t>
            </a:r>
            <a:endParaRPr sz="1500">
              <a:latin typeface="Calibri"/>
              <a:cs typeface="Calibri"/>
            </a:endParaRPr>
          </a:p>
          <a:p>
            <a:pPr marL="299085" marR="130810" indent="-287020">
              <a:lnSpc>
                <a:spcPct val="114999"/>
              </a:lnSpc>
              <a:spcBef>
                <a:spcPts val="990"/>
              </a:spcBef>
              <a:buFont typeface="Wingdings"/>
              <a:buChar char=""/>
              <a:tabLst>
                <a:tab pos="299720" algn="l"/>
              </a:tabLst>
            </a:pP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Стремящийся </a:t>
            </a: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к</a:t>
            </a:r>
            <a:r>
              <a:rPr sz="15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ближайшему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изучению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химии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должен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быть сведущ </a:t>
            </a:r>
            <a:r>
              <a:rPr sz="1600" b="1" i="1" spc="-3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математике</a:t>
            </a:r>
            <a:r>
              <a:rPr sz="1500" b="1" i="1" spc="-10" dirty="0">
                <a:solidFill>
                  <a:srgbClr val="92D050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35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1500" b="1" i="1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5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5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5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endParaRPr sz="15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75131" y="246888"/>
            <a:ext cx="8109584" cy="2068195"/>
            <a:chOff x="675131" y="246888"/>
            <a:chExt cx="8109584" cy="2068195"/>
          </a:xfrm>
        </p:grpSpPr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74776" y="246888"/>
              <a:ext cx="7712964" cy="30022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5131" y="460247"/>
              <a:ext cx="8109204" cy="3002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8471" y="673607"/>
              <a:ext cx="8002524" cy="30022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65631" y="886968"/>
              <a:ext cx="7728204" cy="3002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72667" y="1100327"/>
              <a:ext cx="7917180" cy="3002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83336" y="1313688"/>
              <a:ext cx="7889748" cy="3002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98804" y="1527048"/>
              <a:ext cx="7258811" cy="3002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84275" y="1740407"/>
              <a:ext cx="3371088" cy="3002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889248" y="1740407"/>
              <a:ext cx="4887467" cy="3002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181855" y="2002536"/>
              <a:ext cx="998220" cy="312420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774598" y="281177"/>
            <a:ext cx="7849234" cy="2005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1741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году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написал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работу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«Элементы математической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химии»,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изумив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всех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её</a:t>
            </a:r>
            <a:endParaRPr sz="14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5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названием. Большое значение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придавал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математике, рекомендуя широко применять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математические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методы 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других науках.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Во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всех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научных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трудах Ломоносов применял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строго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логический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метод,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принятый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математике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других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точных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науках.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Он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начинал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описания</a:t>
            </a:r>
            <a:endParaRPr sz="1400">
              <a:latin typeface="Calibri"/>
              <a:cs typeface="Calibri"/>
            </a:endParaRPr>
          </a:p>
          <a:p>
            <a:pPr marL="109855" marR="101600" algn="ctr">
              <a:lnSpc>
                <a:spcPct val="100000"/>
              </a:lnSpc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наблюдения, приходил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аксиомам и, основываясь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 них,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формулировал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доказывал теоремы,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разбирал все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вытекающие из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них следствия.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Математические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методы не давали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Ломоносову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увлечься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фантазиями: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факты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прочно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привязывали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реальной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действительности.</a:t>
            </a:r>
            <a:endParaRPr sz="1400">
              <a:latin typeface="Calibri"/>
              <a:cs typeface="Calibri"/>
            </a:endParaRPr>
          </a:p>
          <a:p>
            <a:pPr marL="635" algn="ctr">
              <a:lnSpc>
                <a:spcPts val="1675"/>
              </a:lnSpc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Математические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знания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требовались</a:t>
            </a:r>
            <a:r>
              <a:rPr sz="14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Ломоносову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выполнения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чертежей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создаваемых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им</a:t>
            </a:r>
            <a:endParaRPr sz="1400">
              <a:latin typeface="Calibri"/>
              <a:cs typeface="Calibri"/>
            </a:endParaRPr>
          </a:p>
          <a:p>
            <a:pPr marL="3175" algn="ctr">
              <a:lnSpc>
                <a:spcPts val="2155"/>
              </a:lnSpc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приборов</a:t>
            </a:r>
            <a:r>
              <a:rPr sz="1800" b="1" i="1" dirty="0">
                <a:solidFill>
                  <a:srgbClr val="92D05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70147" y="2389632"/>
            <a:ext cx="5516880" cy="4227830"/>
            <a:chOff x="3470147" y="2389632"/>
            <a:chExt cx="5516880" cy="42278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6367" y="2389632"/>
              <a:ext cx="2229612" cy="257860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0751" y="4585716"/>
              <a:ext cx="5000244" cy="3139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93007" y="4831080"/>
              <a:ext cx="5474208" cy="313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30751" y="5076444"/>
              <a:ext cx="4994148" cy="3139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0147" y="5321808"/>
              <a:ext cx="5516880" cy="3139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45991" y="5567172"/>
              <a:ext cx="4963668" cy="3139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89019" y="5812535"/>
              <a:ext cx="5276087" cy="3139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28287" y="6057900"/>
              <a:ext cx="4802123" cy="3139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87595" y="6303264"/>
              <a:ext cx="3646932" cy="31394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570478" y="4590135"/>
            <a:ext cx="5257165" cy="198882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35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Первые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работы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физике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посвящены</a:t>
            </a:r>
            <a:endParaRPr sz="14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25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вопросам</a:t>
            </a:r>
            <a:r>
              <a:rPr sz="1400" b="1" i="1" spc="-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строения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вещества.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Он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впервые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разграничил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понятия</a:t>
            </a:r>
            <a:endParaRPr sz="1400">
              <a:latin typeface="Calibri"/>
              <a:cs typeface="Calibri"/>
            </a:endParaRPr>
          </a:p>
          <a:p>
            <a:pPr marL="12700" marR="5080" indent="635" algn="ctr">
              <a:lnSpc>
                <a:spcPct val="114999"/>
              </a:lnSpc>
              <a:spcBef>
                <a:spcPts val="5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«корпускула» (молекула)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«элемент» (атом). Ломоносова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интересовала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также астрономия 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геофизика.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26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мая 1769 года,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во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время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прохождения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Венеры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диску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солнца,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endParaRPr sz="1400">
              <a:latin typeface="Calibri"/>
              <a:cs typeface="Calibri"/>
            </a:endParaRPr>
          </a:p>
          <a:p>
            <a:pPr marL="131445" marR="122555" algn="ctr">
              <a:lnSpc>
                <a:spcPct val="114999"/>
              </a:lnSpc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открыл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существование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у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неё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атмосферы,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впервые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правильно </a:t>
            </a:r>
            <a:r>
              <a:rPr sz="1400" b="1" i="1" spc="-30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истолковав</a:t>
            </a:r>
            <a:r>
              <a:rPr sz="1400" b="1" i="1" spc="-7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размытие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солнечного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края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двукратном</a:t>
            </a:r>
            <a:endParaRPr sz="14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250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прохождении</a:t>
            </a:r>
            <a:r>
              <a:rPr sz="1400" b="1"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через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край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солнечного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диска.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00584" y="303275"/>
            <a:ext cx="8713470" cy="4639310"/>
            <a:chOff x="100584" y="303275"/>
            <a:chExt cx="8713470" cy="4639310"/>
          </a:xfrm>
        </p:grpSpPr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66104" y="3358896"/>
              <a:ext cx="2226563" cy="158343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32624" y="2920987"/>
              <a:ext cx="1281176" cy="122962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7659" y="303275"/>
              <a:ext cx="5021580" cy="3139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4047" y="548639"/>
              <a:ext cx="4905756" cy="31394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8704" y="794003"/>
              <a:ext cx="1074420" cy="31394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6236" y="794003"/>
              <a:ext cx="4251960" cy="31394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4988" y="1039367"/>
              <a:ext cx="5105400" cy="31394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0584" y="1284731"/>
              <a:ext cx="5472684" cy="31394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4592" y="1530095"/>
              <a:ext cx="5344668" cy="31394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9540" y="1775459"/>
              <a:ext cx="4503420" cy="31394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386072" y="1775459"/>
              <a:ext cx="1155191" cy="3139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6804" y="2020824"/>
              <a:ext cx="5000244" cy="31394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57200" y="2266187"/>
              <a:ext cx="4721352" cy="31394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95300" y="2798825"/>
              <a:ext cx="1471676" cy="1395349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00964" y="305917"/>
            <a:ext cx="5216525" cy="223456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5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1745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году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Ломоносовым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была</a:t>
            </a:r>
            <a:r>
              <a:rPr sz="14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переведена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русский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язык</a:t>
            </a:r>
            <a:endParaRPr sz="1400">
              <a:latin typeface="Calibri"/>
              <a:cs typeface="Calibri"/>
            </a:endParaRPr>
          </a:p>
          <a:p>
            <a:pPr marL="196850" marR="191770" indent="1270" algn="ctr">
              <a:lnSpc>
                <a:spcPct val="114999"/>
              </a:lnSpc>
              <a:spcBef>
                <a:spcPts val="5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«Вольфианская экспериментальная физика»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изложении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Тюмминга.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Весь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перевод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сделан ясным,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простым и точным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языком.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этом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ввёл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новые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научные</a:t>
            </a:r>
            <a:r>
              <a:rPr sz="14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термины</a:t>
            </a:r>
            <a:endParaRPr sz="1400">
              <a:latin typeface="Calibri"/>
              <a:cs typeface="Calibri"/>
            </a:endParaRPr>
          </a:p>
          <a:p>
            <a:pPr marL="12700" marR="5080" algn="ctr">
              <a:lnSpc>
                <a:spcPct val="114999"/>
              </a:lnSpc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(сферический, теплотворная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материя, зажигательное стекло),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многими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из которых мы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продолжаем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пользоваться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до сих пор.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Это первый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учебник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физики на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русском языке. 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Также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ввёл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русский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язык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слова: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физика,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термометр,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барометр,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формула,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магнит,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преломление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лучей,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атмосфера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др.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690116" y="314185"/>
            <a:ext cx="6736080" cy="6077585"/>
            <a:chOff x="1690116" y="314185"/>
            <a:chExt cx="6736080" cy="6077585"/>
          </a:xfrm>
        </p:grpSpPr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75185" y="314185"/>
              <a:ext cx="1598663" cy="221654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47662" y="765174"/>
              <a:ext cx="1478000" cy="215597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690116" y="4075175"/>
              <a:ext cx="1731263" cy="231648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0067" y="1819655"/>
            <a:ext cx="4130039" cy="279044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97763" y="246888"/>
            <a:ext cx="8475345" cy="1580515"/>
            <a:chOff x="397763" y="246888"/>
            <a:chExt cx="8475345" cy="15805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715" y="246888"/>
              <a:ext cx="7723632" cy="3002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763" y="460247"/>
              <a:ext cx="5699760" cy="3002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50635" y="460247"/>
              <a:ext cx="301751" cy="3002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5499" y="460247"/>
              <a:ext cx="2967228" cy="3002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6635" y="673607"/>
              <a:ext cx="8235696" cy="3002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3315" y="886968"/>
              <a:ext cx="8023859" cy="3002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0204" y="1100327"/>
              <a:ext cx="7533132" cy="3002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0015" y="1313688"/>
              <a:ext cx="7490459" cy="3002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10768" y="1527048"/>
              <a:ext cx="7612380" cy="30022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97230" y="281432"/>
            <a:ext cx="8216900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книге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Я.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Грота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«Очерк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академической деятельности Ломоносова (1865)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описаны и научные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достижения,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житейские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неурядицы учёного: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«С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самого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приезда из-за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границы он находился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крайне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тесных обстоятельствах,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так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как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скудное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академическое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жалованье задерживалось по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нескольку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месяцев,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он,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как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сам говорил, не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только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мог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покупать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инструментов,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но с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великою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нуждою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иметь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пропитание».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Автор, рассказывая об учёных трудах,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деятельности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гимназии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университете,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где Ломоносов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преподавал</a:t>
            </a:r>
            <a:r>
              <a:rPr sz="1400" b="1" i="1" spc="-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химию,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физическую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географию,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минералогию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стихосложение,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подчёркивает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только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пытливый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ум,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но 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неутомимое трудолюбие.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3736" y="3356228"/>
            <a:ext cx="4372610" cy="2931795"/>
            <a:chOff x="173736" y="3356228"/>
            <a:chExt cx="4372610" cy="2931795"/>
          </a:xfrm>
        </p:grpSpPr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1733" y="3356228"/>
              <a:ext cx="2316632" cy="191409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3736" y="5295900"/>
              <a:ext cx="4372356" cy="2606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3736" y="5478779"/>
              <a:ext cx="4044696" cy="2606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3736" y="5661659"/>
              <a:ext cx="3151631" cy="2606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08959" y="5661659"/>
              <a:ext cx="263651" cy="2606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156203" y="5661659"/>
              <a:ext cx="1246632" cy="2606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3736" y="5844539"/>
              <a:ext cx="597408" cy="2606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4736" y="5844539"/>
              <a:ext cx="292608" cy="260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65987" y="5844539"/>
              <a:ext cx="655319" cy="2606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04900" y="5844539"/>
              <a:ext cx="263652" cy="26060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52144" y="5844539"/>
              <a:ext cx="3232404" cy="2606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3736" y="6027419"/>
              <a:ext cx="1656588" cy="26060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258267" y="5325617"/>
            <a:ext cx="414147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Грот,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Я.К. Очерк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академической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деятельности Ломоносова, </a:t>
            </a:r>
            <a:r>
              <a:rPr sz="1200" b="1" i="1" spc="-2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читанный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академиком</a:t>
            </a: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Я.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К.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Гротом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торжественном</a:t>
            </a:r>
            <a:endParaRPr sz="1200">
              <a:latin typeface="Calibri"/>
              <a:cs typeface="Calibri"/>
            </a:endParaRPr>
          </a:p>
          <a:p>
            <a:pPr marL="12700" marR="143510" algn="just">
              <a:lnSpc>
                <a:spcPct val="100000"/>
              </a:lnSpc>
            </a:pP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собрании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Императорской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Академии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наук 6-го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апреля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1865 </a:t>
            </a:r>
            <a:r>
              <a:rPr sz="1200" b="1" i="1" spc="-2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года.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Санкт-Петербург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 В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типографии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Императорской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Академии</a:t>
            </a:r>
            <a:r>
              <a:rPr sz="12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наук,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1865.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94715" y="1987295"/>
            <a:ext cx="2714244" cy="1359408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4786884" y="2319527"/>
            <a:ext cx="4081779" cy="3656329"/>
            <a:chOff x="4786884" y="2319527"/>
            <a:chExt cx="4081779" cy="3656329"/>
          </a:xfrm>
        </p:grpSpPr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786884" y="4198620"/>
              <a:ext cx="2369819" cy="177698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946392" y="2319527"/>
              <a:ext cx="1921763" cy="20909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287" y="352425"/>
            <a:ext cx="1512824" cy="149225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55875" y="1484375"/>
            <a:ext cx="1728851" cy="138899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331720" y="182879"/>
            <a:ext cx="6661784" cy="1271270"/>
            <a:chOff x="2331720" y="182879"/>
            <a:chExt cx="6661784" cy="127127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3952" y="182879"/>
              <a:ext cx="5992367" cy="2804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1720" y="381000"/>
              <a:ext cx="6661404" cy="28041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24684" y="579120"/>
              <a:ext cx="419100" cy="2804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0236" y="579120"/>
              <a:ext cx="368807" cy="2804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25496" y="579120"/>
              <a:ext cx="1123187" cy="2804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17036" y="579120"/>
              <a:ext cx="5183123" cy="2804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11552" y="777239"/>
              <a:ext cx="6303263" cy="2804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82012" y="975360"/>
              <a:ext cx="6556248" cy="2804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74008" y="1173479"/>
              <a:ext cx="2583180" cy="2804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225540" y="1173479"/>
              <a:ext cx="281939" cy="2804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275832" y="1173479"/>
              <a:ext cx="1132332" cy="28041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423922" y="214375"/>
            <a:ext cx="6410325" cy="1214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большим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интересом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изучал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северные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сияния,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наблюдавшиеся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endParaRPr sz="13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Петербурге.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качестве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приложения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к третьему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тому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«Полного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собрания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сочинений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вышла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папка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листами,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изображающими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зарисовки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положения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небесных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тел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северного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сияния,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исполненных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Ломоносовым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лично.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47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рисунков,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воспроизведённых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оригинальных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медных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гравировальных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досок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1764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г.,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хранятся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Музее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В.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(Санкт-Петербург).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93547" y="1984248"/>
            <a:ext cx="2473960" cy="443865"/>
            <a:chOff x="193547" y="1984248"/>
            <a:chExt cx="2473960" cy="443865"/>
          </a:xfrm>
        </p:grpSpPr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3547" y="1984248"/>
              <a:ext cx="2144268" cy="2606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3547" y="2167128"/>
              <a:ext cx="2473452" cy="26060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78688" y="2013330"/>
            <a:ext cx="22828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Зарисовки</a:t>
            </a: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северных</a:t>
            </a: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сияний,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исполненные</a:t>
            </a:r>
            <a:r>
              <a:rPr sz="12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В.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Ломоносовым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52984" y="5292852"/>
            <a:ext cx="6193790" cy="1271270"/>
            <a:chOff x="252984" y="5292852"/>
            <a:chExt cx="6193790" cy="1271270"/>
          </a:xfrm>
        </p:grpSpPr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2984" y="5292852"/>
              <a:ext cx="6193536" cy="28041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5384" y="5490972"/>
              <a:ext cx="5887212" cy="28041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45948" y="5689092"/>
              <a:ext cx="6004560" cy="28041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04443" y="5887212"/>
              <a:ext cx="5693663" cy="28041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8807" y="6085332"/>
              <a:ext cx="5958840" cy="28041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3504" y="6283452"/>
              <a:ext cx="2983992" cy="28041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55848" y="6283452"/>
              <a:ext cx="281939" cy="28041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406139" y="6283452"/>
              <a:ext cx="2647188" cy="280415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345135" y="5324602"/>
            <a:ext cx="5944235" cy="1214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изобразительном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искусстве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Михаил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Васильевич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предпочёл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мозаику,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возродив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древнерусские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её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корни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став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основоположником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этого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жанра.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Именно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он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изобрёл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рецептуру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изготовления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цветных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стёкол,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соединив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свои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познания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химии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мастерство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художника,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именно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он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организовал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производство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смальты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склеивающего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раствора,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которые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стали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широко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применяться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мозаичных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работах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монументально-прикладного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искусства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России.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082284" y="2779776"/>
            <a:ext cx="2522219" cy="1662684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641592" y="4809744"/>
            <a:ext cx="1367027" cy="150114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4989576" y="2296667"/>
            <a:ext cx="3043428" cy="280415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5083302" y="2327910"/>
            <a:ext cx="283591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Мозаичные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работы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В.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415028" y="3052572"/>
            <a:ext cx="1357884" cy="1807464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82751" y="3139439"/>
            <a:ext cx="3243072" cy="20680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0072" y="2346960"/>
            <a:ext cx="5003291" cy="374751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1355" y="179831"/>
            <a:ext cx="8752840" cy="2261870"/>
            <a:chOff x="181355" y="179831"/>
            <a:chExt cx="8752840" cy="226187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0791" y="179831"/>
              <a:ext cx="5696712" cy="28041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05855" y="179831"/>
              <a:ext cx="281939" cy="28041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6147" y="179831"/>
              <a:ext cx="3116579" cy="2804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319" y="377952"/>
              <a:ext cx="8563356" cy="2804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0560" y="576072"/>
              <a:ext cx="7778496" cy="2804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2335" y="774191"/>
              <a:ext cx="8311896" cy="28041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2419" y="972312"/>
              <a:ext cx="2193036" cy="28041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73807" y="972312"/>
              <a:ext cx="281939" cy="28041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24100" y="972312"/>
              <a:ext cx="6480048" cy="2804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7867" y="1170431"/>
              <a:ext cx="8177783" cy="2804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78891" y="1368551"/>
              <a:ext cx="8557260" cy="2804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1355" y="1566671"/>
              <a:ext cx="8752332" cy="2804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791" y="1766315"/>
              <a:ext cx="853439" cy="27889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2583" y="1764792"/>
              <a:ext cx="533400" cy="28041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07008" y="1766315"/>
              <a:ext cx="7668768" cy="27889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4923" y="1962911"/>
              <a:ext cx="8045196" cy="28041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65047" y="2161031"/>
              <a:ext cx="7543800" cy="280415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73811" y="211328"/>
            <a:ext cx="8500745" cy="2204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1755" marR="59055" algn="ctr">
              <a:lnSpc>
                <a:spcPct val="100000"/>
              </a:lnSpc>
              <a:spcBef>
                <a:spcPts val="95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Вклад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российскую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науку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трудно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переоценить.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Учёный-естествоиспытатель,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автор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трудов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истории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России,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поэт,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реформатор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русского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языка,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первый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русский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академик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Петербургской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(1745),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член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художеств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(1763).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1755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году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инициативе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основан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Московский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университет,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которому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1940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году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присвоено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имя.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Открытия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обогатили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многие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отрасли</a:t>
            </a:r>
            <a:endParaRPr sz="13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знания.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Он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развил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атомно-молекулярные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представления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строении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вещества,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высказал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принцип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сохранения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материи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движения,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заложил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основы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физической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химии,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исследовал</a:t>
            </a:r>
            <a:r>
              <a:rPr sz="1300" b="1" i="1" spc="7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атмосферное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электричество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силу</a:t>
            </a:r>
            <a:endParaRPr sz="1300">
              <a:latin typeface="Calibri"/>
              <a:cs typeface="Calibri"/>
            </a:endParaRPr>
          </a:p>
          <a:p>
            <a:pPr marL="12065" marR="5080" indent="1905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тяжести.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Выдвинул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учение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свете.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Создал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ряд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оптических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приборов.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Открыл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атмосферу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планете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Венера.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Описал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строение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Земли,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объяснил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происхождение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многих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полезных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ископаемых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минералов.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Он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был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крупнейшим</a:t>
            </a:r>
            <a:endParaRPr sz="1300">
              <a:latin typeface="Calibri"/>
              <a:cs typeface="Calibri"/>
            </a:endParaRPr>
          </a:p>
          <a:p>
            <a:pPr marL="71755" marR="64769" algn="ctr">
              <a:lnSpc>
                <a:spcPct val="99600"/>
              </a:lnSpc>
              <a:spcBef>
                <a:spcPts val="20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поэтом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95" dirty="0">
                <a:solidFill>
                  <a:srgbClr val="92D050"/>
                </a:solidFill>
                <a:latin typeface="Arial"/>
                <a:cs typeface="Arial"/>
              </a:rPr>
              <a:t>XVIII</a:t>
            </a:r>
            <a:r>
              <a:rPr sz="1300" b="1" i="1" spc="-20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века,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создателем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русской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оды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философского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гражданского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звучания,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автором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поэм,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поэтических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посланий,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трагедий,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сатир,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филологических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трудов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научной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грамматики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русского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языка.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Он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возродил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искусство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мозаики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производства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смальты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вместе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учениками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создавал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мозаичные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картины.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856476" y="3285744"/>
            <a:ext cx="1944624" cy="2639567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68287" y="5345112"/>
            <a:ext cx="1993900" cy="922337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23088" y="2479548"/>
            <a:ext cx="1933956" cy="191719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609088" y="6202679"/>
            <a:ext cx="3971544" cy="341375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2725673" y="6246672"/>
            <a:ext cx="371665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Приборы,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созданные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Ломоносовым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0491" y="6311595"/>
            <a:ext cx="1634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Ночезрительная</a:t>
            </a:r>
            <a:r>
              <a:rPr sz="12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труба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623431" y="2856738"/>
            <a:ext cx="18897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Аэродинамическая</a:t>
            </a:r>
            <a:r>
              <a:rPr sz="12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машина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4065" y="4491990"/>
            <a:ext cx="14395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Телескоп-рефлектор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5071" y="167639"/>
            <a:ext cx="8682355" cy="2784475"/>
            <a:chOff x="195071" y="167639"/>
            <a:chExt cx="8682355" cy="2784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7951" y="167639"/>
              <a:ext cx="3142488" cy="34137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40023" y="167639"/>
              <a:ext cx="381000" cy="3413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7851" y="167639"/>
              <a:ext cx="5305044" cy="34137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711" y="411480"/>
              <a:ext cx="8346948" cy="3413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7576" y="655320"/>
              <a:ext cx="8235696" cy="3413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5071" y="899159"/>
              <a:ext cx="8682228" cy="3413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80232" y="1143000"/>
              <a:ext cx="2142743" cy="3413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42560" y="1141476"/>
              <a:ext cx="344424" cy="3429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06568" y="1143000"/>
              <a:ext cx="335279" cy="3413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7659" y="1879091"/>
              <a:ext cx="2953512" cy="34137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7659" y="2122932"/>
              <a:ext cx="3707891" cy="3413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7659" y="2366772"/>
              <a:ext cx="1905000" cy="3413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60092" y="2610612"/>
              <a:ext cx="1764792" cy="34137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10388" y="209804"/>
            <a:ext cx="8376284" cy="2712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0340" marR="172720" indent="15240" algn="just">
              <a:lnSpc>
                <a:spcPct val="100000"/>
              </a:lnSpc>
              <a:spcBef>
                <a:spcPts val="95"/>
              </a:spcBef>
            </a:pP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Михаил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Васильевич Ломоносов – гениальный отечественный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учёный,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энциклопедист и 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просветитель, поэт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 художник, мыслитель,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борец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за развитие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русской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науки, первый 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русский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национальности</a:t>
            </a:r>
            <a:r>
              <a:rPr sz="1600" b="1" i="1" spc="7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член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Петербургской</a:t>
            </a:r>
            <a:r>
              <a:rPr sz="16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6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(1745),</a:t>
            </a:r>
            <a:r>
              <a:rPr sz="16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почётный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член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Шведской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(1760),</a:t>
            </a:r>
            <a:r>
              <a:rPr sz="16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член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художеств</a:t>
            </a:r>
            <a:r>
              <a:rPr sz="16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Петербурге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(1763)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</a:t>
            </a:r>
            <a:r>
              <a:rPr sz="16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Болонье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(1764</a:t>
            </a:r>
            <a:r>
              <a:rPr sz="1600" b="1" i="1" spc="-15" dirty="0">
                <a:solidFill>
                  <a:srgbClr val="92D050"/>
                </a:solidFill>
                <a:latin typeface="Arial"/>
                <a:cs typeface="Arial"/>
              </a:rPr>
              <a:t>)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450">
              <a:latin typeface="Calibri"/>
              <a:cs typeface="Calibri"/>
            </a:endParaRPr>
          </a:p>
          <a:p>
            <a:pPr marL="146050" marR="4845050">
              <a:lnSpc>
                <a:spcPct val="100000"/>
              </a:lnSpc>
            </a:pP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«Весь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свой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век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я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науку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любил 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бескорыстно.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Блаженство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мне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 ней </a:t>
            </a:r>
            <a:r>
              <a:rPr sz="1600" b="1" i="1" spc="-3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единой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полагал».</a:t>
            </a:r>
            <a:endParaRPr sz="1600">
              <a:latin typeface="Calibri"/>
              <a:cs typeface="Calibri"/>
            </a:endParaRPr>
          </a:p>
          <a:p>
            <a:pPr marL="2078989">
              <a:lnSpc>
                <a:spcPct val="100000"/>
              </a:lnSpc>
            </a:pP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6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137147" y="3585971"/>
            <a:ext cx="2342388" cy="298704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373379" y="1328927"/>
            <a:ext cx="8232775" cy="5244465"/>
            <a:chOff x="373379" y="1328927"/>
            <a:chExt cx="8232775" cy="5244465"/>
          </a:xfrm>
        </p:grpSpPr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994403" y="1627631"/>
              <a:ext cx="2019300" cy="20955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010656" y="1328927"/>
              <a:ext cx="2595372" cy="20909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3379" y="3582923"/>
              <a:ext cx="2161032" cy="28590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01924" y="3762755"/>
              <a:ext cx="2164079" cy="28102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700" y="121348"/>
              <a:ext cx="8896388" cy="6609651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601980" y="1923288"/>
            <a:ext cx="8300084" cy="3792220"/>
            <a:chOff x="601980" y="1923288"/>
            <a:chExt cx="8300084" cy="379222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4796" y="1923288"/>
              <a:ext cx="7295388" cy="8610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1980" y="2624328"/>
              <a:ext cx="8165592" cy="8610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65860" y="3325368"/>
              <a:ext cx="7036308" cy="8610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3856" y="4026408"/>
              <a:ext cx="6984492" cy="98755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70120" y="4853939"/>
              <a:ext cx="4131564" cy="8610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64742" y="2202815"/>
              <a:ext cx="6501511" cy="45732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8585" y="2902585"/>
              <a:ext cx="7362736" cy="4585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0438" y="3606545"/>
              <a:ext cx="6256273" cy="4556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20622" y="4332858"/>
              <a:ext cx="6309106" cy="43040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88255" y="5158994"/>
              <a:ext cx="3462654" cy="4318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945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Использованные </a:t>
            </a:r>
            <a:r>
              <a:rPr dirty="0"/>
              <a:t> </a:t>
            </a:r>
            <a:r>
              <a:rPr spc="-5" dirty="0"/>
              <a:t>информационные</a:t>
            </a:r>
            <a:r>
              <a:rPr spc="-45" dirty="0"/>
              <a:t> </a:t>
            </a:r>
            <a:r>
              <a:rPr spc="-5" dirty="0"/>
              <a:t>источники: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64463" y="1431036"/>
            <a:ext cx="6722745" cy="3714115"/>
            <a:chOff x="664463" y="1431036"/>
            <a:chExt cx="6722745" cy="37141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799" y="3910584"/>
              <a:ext cx="390144" cy="2895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0392" y="3899915"/>
              <a:ext cx="1272540" cy="3002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76044" y="3899915"/>
              <a:ext cx="301751" cy="30022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30908" y="3899915"/>
              <a:ext cx="397763" cy="30022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81783" y="3899915"/>
              <a:ext cx="300228" cy="3002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35124" y="3899915"/>
              <a:ext cx="2662428" cy="3002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0975" y="4131563"/>
              <a:ext cx="3779520" cy="914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4463" y="1749552"/>
              <a:ext cx="390143" cy="2895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9055" y="1738884"/>
              <a:ext cx="830580" cy="3002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12747" y="1738884"/>
              <a:ext cx="880872" cy="3002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6731" y="1738884"/>
              <a:ext cx="324612" cy="3002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4455" y="1738884"/>
              <a:ext cx="2103120" cy="3002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8115" y="1972055"/>
              <a:ext cx="3230880" cy="914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73607" y="1441704"/>
              <a:ext cx="390143" cy="2895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4484" y="1431036"/>
              <a:ext cx="2845307" cy="30022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422903" y="1431036"/>
              <a:ext cx="301751" cy="30022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77768" y="1431036"/>
              <a:ext cx="1056132" cy="300227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287011" y="1431036"/>
              <a:ext cx="300227" cy="3002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340352" y="1431036"/>
              <a:ext cx="330708" cy="3002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24172" y="1431036"/>
              <a:ext cx="301751" cy="30022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79035" y="1431036"/>
              <a:ext cx="1187196" cy="30022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23543" y="1664208"/>
              <a:ext cx="4674108" cy="9143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82751" y="2057400"/>
              <a:ext cx="390143" cy="28956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33627" y="2046731"/>
              <a:ext cx="2769108" cy="30022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355847" y="2046731"/>
              <a:ext cx="301751" cy="300227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10712" y="2046731"/>
              <a:ext cx="719327" cy="30022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883152" y="2046731"/>
              <a:ext cx="301751" cy="30022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938016" y="2046731"/>
              <a:ext cx="816863" cy="300227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07992" y="2046731"/>
              <a:ext cx="301751" cy="3002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562855" y="2046731"/>
              <a:ext cx="1207008" cy="3002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522975" y="2046731"/>
              <a:ext cx="301751" cy="3002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577840" y="2046731"/>
              <a:ext cx="765048" cy="3002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095999" y="2046731"/>
              <a:ext cx="300227" cy="300227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149340" y="2046731"/>
              <a:ext cx="1176528" cy="30022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34211" y="2279903"/>
              <a:ext cx="6324599" cy="9143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82751" y="2371344"/>
              <a:ext cx="390143" cy="28956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33627" y="2360675"/>
              <a:ext cx="5690616" cy="30022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277355" y="2360675"/>
              <a:ext cx="301751" cy="30022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332219" y="2360675"/>
              <a:ext cx="408431" cy="300227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493763" y="2360675"/>
              <a:ext cx="301752" cy="30022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548628" y="2360675"/>
              <a:ext cx="838200" cy="30022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934211" y="2593847"/>
              <a:ext cx="6385560" cy="9143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75131" y="2677668"/>
              <a:ext cx="390144" cy="28956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826007" y="2667000"/>
              <a:ext cx="2735579" cy="300227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329940" y="2695955"/>
              <a:ext cx="271272" cy="27127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26591" y="2900172"/>
              <a:ext cx="2622804" cy="91439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696467" y="2987039"/>
              <a:ext cx="390144" cy="28956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847343" y="2976372"/>
              <a:ext cx="3304031" cy="30022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47927" y="3208019"/>
              <a:ext cx="3136392" cy="91439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682751" y="3294887"/>
              <a:ext cx="390143" cy="28956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33627" y="3284219"/>
              <a:ext cx="4375404" cy="30022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934211" y="3515868"/>
              <a:ext cx="4207764" cy="9144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694943" y="3602736"/>
              <a:ext cx="390144" cy="28955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5819" y="3592068"/>
              <a:ext cx="3686555" cy="30022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46404" y="3823715"/>
              <a:ext cx="3518916" cy="91439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10183" y="4218431"/>
              <a:ext cx="390144" cy="28956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61059" y="4207763"/>
              <a:ext cx="3238500" cy="30022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60120" y="4439412"/>
              <a:ext cx="3070860" cy="9143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33043" y="4503419"/>
              <a:ext cx="390144" cy="28956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83920" y="4492752"/>
              <a:ext cx="4462272" cy="30022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82979" y="4725924"/>
              <a:ext cx="4294632" cy="91439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40663" y="4831080"/>
              <a:ext cx="390143" cy="289560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891539" y="4820412"/>
              <a:ext cx="5567172" cy="300227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992123" y="5053583"/>
              <a:ext cx="5399532" cy="91439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756615" y="1371955"/>
            <a:ext cx="6509384" cy="372364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80975" indent="-160655">
              <a:lnSpc>
                <a:spcPct val="100000"/>
              </a:lnSpc>
              <a:spcBef>
                <a:spcPts val="840"/>
              </a:spcBef>
              <a:buSzPct val="92857"/>
              <a:buFont typeface="Wingdings"/>
              <a:buChar char=""/>
              <a:tabLst>
                <a:tab pos="181610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https://omiliya.org/article/mikhail-lomonosov-v-korovin.html</a:t>
            </a:r>
            <a:endParaRPr sz="140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745"/>
              </a:spcBef>
              <a:buSzPct val="92857"/>
              <a:buFont typeface="Wingdings"/>
              <a:buChar char=""/>
              <a:tabLst>
                <a:tab pos="185420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https://урок.рф/presentation/27254.html</a:t>
            </a:r>
            <a:endParaRPr sz="1400">
              <a:latin typeface="Calibri"/>
              <a:cs typeface="Calibri"/>
            </a:endParaRPr>
          </a:p>
          <a:p>
            <a:pPr marL="190500" indent="-160020">
              <a:lnSpc>
                <a:spcPct val="100000"/>
              </a:lnSpc>
              <a:spcBef>
                <a:spcPts val="750"/>
              </a:spcBef>
              <a:buSzPct val="92857"/>
              <a:buFont typeface="Wingdings"/>
              <a:buChar char=""/>
              <a:tabLst>
                <a:tab pos="191135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https://infourok.ru/mvlomonosov-velikiy-ucheniy-proslavivshiy-rossiyu-663766.html</a:t>
            </a:r>
            <a:endParaRPr sz="1400">
              <a:latin typeface="Calibri"/>
              <a:cs typeface="Calibri"/>
            </a:endParaRPr>
          </a:p>
          <a:p>
            <a:pPr marL="190500" indent="-160020">
              <a:lnSpc>
                <a:spcPct val="100000"/>
              </a:lnSpc>
              <a:spcBef>
                <a:spcPts val="790"/>
              </a:spcBef>
              <a:buSzPct val="92857"/>
              <a:buFont typeface="Wingdings"/>
              <a:buChar char=""/>
              <a:tabLst>
                <a:tab pos="191135" algn="l"/>
              </a:tabLst>
            </a:pPr>
            <a:r>
              <a:rPr sz="1400" b="1" i="1" u="sng" spc="-10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</a:t>
            </a:r>
            <a:r>
              <a:rPr sz="1400" b="1" i="1" u="sng" spc="-10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  <a:hlinkClick r:id="rId61"/>
              </a:rPr>
              <a:t>www.sites.google.com/site/worldoflomonosov/home/lomonosov-za-granicej</a:t>
            </a:r>
            <a:endParaRPr sz="1400">
              <a:latin typeface="Calibri"/>
              <a:cs typeface="Calibri"/>
            </a:endParaRPr>
          </a:p>
          <a:p>
            <a:pPr marL="182880" indent="-160020">
              <a:lnSpc>
                <a:spcPct val="100000"/>
              </a:lnSpc>
              <a:spcBef>
                <a:spcPts val="735"/>
              </a:spcBef>
              <a:buSzPct val="92857"/>
              <a:buFont typeface="Wingdings"/>
              <a:buChar char=""/>
              <a:tabLst>
                <a:tab pos="183515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https://code.ascon.ru/lomonosov</a:t>
            </a:r>
            <a:r>
              <a:rPr sz="12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/</a:t>
            </a:r>
            <a:endParaRPr sz="1200">
              <a:latin typeface="Arial"/>
              <a:cs typeface="Arial"/>
            </a:endParaRPr>
          </a:p>
          <a:p>
            <a:pPr marL="205104" indent="-160655">
              <a:lnSpc>
                <a:spcPct val="100000"/>
              </a:lnSpc>
              <a:spcBef>
                <a:spcPts val="745"/>
              </a:spcBef>
              <a:buSzPct val="92857"/>
              <a:buFont typeface="Wingdings"/>
              <a:buChar char=""/>
              <a:tabLst>
                <a:tab pos="205740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https://otvet.mail.ru/question/81181583</a:t>
            </a:r>
            <a:endParaRPr sz="1400">
              <a:latin typeface="Calibri"/>
              <a:cs typeface="Calibri"/>
            </a:endParaRPr>
          </a:p>
          <a:p>
            <a:pPr marL="190500" indent="-160020">
              <a:lnSpc>
                <a:spcPct val="100000"/>
              </a:lnSpc>
              <a:spcBef>
                <a:spcPts val="745"/>
              </a:spcBef>
              <a:buSzPct val="92857"/>
              <a:buFont typeface="Wingdings"/>
              <a:buChar char=""/>
              <a:tabLst>
                <a:tab pos="191135" algn="l"/>
              </a:tabLst>
            </a:pPr>
            <a:r>
              <a:rPr sz="1400" b="1" i="1" u="sng" spc="-10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  <a:hlinkClick r:id="rId62"/>
              </a:rPr>
              <a:t>http://www.edu21.cap.ru/Home/8728/lomonosov.pptx</a:t>
            </a:r>
            <a:endParaRPr sz="1400">
              <a:latin typeface="Calibri"/>
              <a:cs typeface="Calibri"/>
            </a:endParaRPr>
          </a:p>
          <a:p>
            <a:pPr marL="202565" indent="-160020">
              <a:lnSpc>
                <a:spcPct val="100000"/>
              </a:lnSpc>
              <a:spcBef>
                <a:spcPts val="750"/>
              </a:spcBef>
              <a:buSzPct val="92857"/>
              <a:buFont typeface="Wingdings"/>
              <a:buChar char=""/>
              <a:tabLst>
                <a:tab pos="203200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https://virtmuseum.aonb.ru/z6/lom_volf.html</a:t>
            </a:r>
            <a:endParaRPr sz="1400">
              <a:latin typeface="Calibri"/>
              <a:cs typeface="Calibri"/>
            </a:endParaRPr>
          </a:p>
          <a:p>
            <a:pPr marL="207010" indent="-172720">
              <a:lnSpc>
                <a:spcPct val="100000"/>
              </a:lnSpc>
              <a:spcBef>
                <a:spcPts val="740"/>
              </a:spcBef>
              <a:buSzPct val="92857"/>
              <a:buFont typeface="Wingdings"/>
              <a:buChar char=""/>
              <a:tabLst>
                <a:tab pos="207645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https://lovers-of-art.livejournal.com/562789.html</a:t>
            </a:r>
            <a:endParaRPr sz="1400">
              <a:latin typeface="Calibri"/>
              <a:cs typeface="Calibri"/>
            </a:endParaRPr>
          </a:p>
          <a:p>
            <a:pPr marL="217804" indent="-160020">
              <a:lnSpc>
                <a:spcPct val="100000"/>
              </a:lnSpc>
              <a:spcBef>
                <a:spcPts val="750"/>
              </a:spcBef>
              <a:buSzPct val="92857"/>
              <a:buFont typeface="Wingdings"/>
              <a:buChar char=""/>
              <a:tabLst>
                <a:tab pos="218440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https://bookree.org/reader?file=671611</a:t>
            </a:r>
            <a:endParaRPr sz="1400">
              <a:latin typeface="Calibri"/>
              <a:cs typeface="Calibri"/>
            </a:endParaRPr>
          </a:p>
          <a:p>
            <a:pPr marL="240029" indent="-160020">
              <a:lnSpc>
                <a:spcPct val="100000"/>
              </a:lnSpc>
              <a:spcBef>
                <a:spcPts val="570"/>
              </a:spcBef>
              <a:buSzPct val="92857"/>
              <a:buFont typeface="Wingdings"/>
              <a:buChar char=""/>
              <a:tabLst>
                <a:tab pos="240665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https://maxpark.com/user/3755182217/content/566764</a:t>
            </a:r>
            <a:endParaRPr sz="1400">
              <a:latin typeface="Calibri"/>
              <a:cs typeface="Calibri"/>
            </a:endParaRPr>
          </a:p>
          <a:p>
            <a:pPr marL="248920" indent="-160655">
              <a:lnSpc>
                <a:spcPct val="100000"/>
              </a:lnSpc>
              <a:spcBef>
                <a:spcPts val="894"/>
              </a:spcBef>
              <a:buSzPct val="92857"/>
              <a:buFont typeface="Wingdings"/>
              <a:buChar char=""/>
              <a:tabLst>
                <a:tab pos="249554" algn="l"/>
              </a:tabLst>
            </a:pPr>
            <a:r>
              <a:rPr sz="1400" b="1" i="1" u="sng" spc="-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Calibri"/>
                <a:cs typeface="Calibri"/>
              </a:rPr>
              <a:t>https://rvb.ru/18vek/karamzin/2hudlit/01text/vol2/02criticism/53.htm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8931" y="1123188"/>
            <a:ext cx="4953000" cy="276606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66216" y="6007608"/>
            <a:ext cx="7307580" cy="513715"/>
            <a:chOff x="966216" y="6007608"/>
            <a:chExt cx="7307580" cy="5137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0724" y="6007608"/>
              <a:ext cx="6801611" cy="30022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6216" y="6220968"/>
              <a:ext cx="961644" cy="3002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80972" y="6220968"/>
              <a:ext cx="1318260" cy="3002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85872" y="6220968"/>
              <a:ext cx="4619244" cy="3002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58227" y="6220968"/>
              <a:ext cx="978407" cy="3002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89747" y="6220968"/>
              <a:ext cx="384048" cy="30022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065987" y="6043371"/>
            <a:ext cx="70529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родился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19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ноября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1711</a:t>
            </a:r>
            <a:r>
              <a:rPr sz="14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г.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Архангелогородской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губернии</a:t>
            </a:r>
            <a:r>
              <a:rPr sz="14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семье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Василия</a:t>
            </a:r>
            <a:r>
              <a:rPr sz="1400" b="1" i="1" spc="29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Дорофеевича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жены</a:t>
            </a:r>
            <a:r>
              <a:rPr sz="14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Елены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Ивановны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(урождённой</a:t>
            </a:r>
            <a:r>
              <a:rPr sz="14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Сивковой).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82168" y="300227"/>
            <a:ext cx="8079105" cy="513715"/>
            <a:chOff x="582168" y="300227"/>
            <a:chExt cx="8079105" cy="513715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82168" y="300227"/>
              <a:ext cx="8078724" cy="3002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48327" y="513587"/>
              <a:ext cx="815339" cy="3002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16779" y="513587"/>
              <a:ext cx="294132" cy="3002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764023" y="513587"/>
              <a:ext cx="333755" cy="30022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81634" y="335407"/>
            <a:ext cx="78193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78860" marR="5080" indent="-3566795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Великий русский учёный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жил в то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время, когда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свою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прогрессивную роль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начали играть реформы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Петра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I.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097023" y="3893820"/>
            <a:ext cx="1644396" cy="1940052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411480" y="1138427"/>
            <a:ext cx="8487410" cy="4593590"/>
            <a:chOff x="411480" y="1138427"/>
            <a:chExt cx="8487410" cy="4593590"/>
          </a:xfrm>
        </p:grpSpPr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11480" y="1138427"/>
              <a:ext cx="4549140" cy="270205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84776" y="2593847"/>
              <a:ext cx="2144268" cy="313791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94347" y="1264919"/>
              <a:ext cx="2304288" cy="29032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0227" y="4055364"/>
            <a:ext cx="8778240" cy="2536190"/>
            <a:chOff x="300227" y="4055364"/>
            <a:chExt cx="8778240" cy="25361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979" y="4055364"/>
              <a:ext cx="8171688" cy="3413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2583" y="4299204"/>
              <a:ext cx="7653528" cy="3413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171" y="4543044"/>
              <a:ext cx="8154924" cy="3413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403" y="4786884"/>
              <a:ext cx="8249411" cy="3413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0227" y="5030724"/>
              <a:ext cx="8778240" cy="34137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0435" y="5274564"/>
              <a:ext cx="495300" cy="3413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5319" y="5274564"/>
              <a:ext cx="342899" cy="3413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7804" y="5274564"/>
              <a:ext cx="8218932" cy="3413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1895" y="5518404"/>
              <a:ext cx="7991856" cy="3413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5467" y="5762244"/>
              <a:ext cx="1943100" cy="34137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78151" y="5762244"/>
              <a:ext cx="381000" cy="34137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125979" y="5762244"/>
              <a:ext cx="6940296" cy="34137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1395" y="6006084"/>
              <a:ext cx="5989320" cy="34137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10299" y="6006084"/>
              <a:ext cx="381000" cy="34137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358127" y="6006084"/>
              <a:ext cx="2519172" cy="34137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6991" y="6249924"/>
              <a:ext cx="8695944" cy="34137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415848" y="4098416"/>
            <a:ext cx="8472805" cy="2463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4325" marR="307975" algn="ctr">
              <a:lnSpc>
                <a:spcPct val="100000"/>
              </a:lnSpc>
              <a:spcBef>
                <a:spcPts val="95"/>
              </a:spcBef>
            </a:pP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Мать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6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рано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умерла,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но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успела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научить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грамоте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заложила</a:t>
            </a:r>
            <a:r>
              <a:rPr sz="16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любовь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к </a:t>
            </a:r>
            <a:r>
              <a:rPr sz="1600" b="1" i="1" spc="-3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учению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знаниям.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возрасте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14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лет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он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изучил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«Арифметику»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Л.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Магницкого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endParaRPr sz="1600">
              <a:latin typeface="Calibri"/>
              <a:cs typeface="Calibri"/>
            </a:endParaRPr>
          </a:p>
          <a:p>
            <a:pPr marL="277495" marR="267970" indent="-635" algn="ctr">
              <a:lnSpc>
                <a:spcPct val="100000"/>
              </a:lnSpc>
            </a:pP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«Славянскую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 грамматику»</a:t>
            </a:r>
            <a:r>
              <a:rPr sz="16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Смотрицкого.</a:t>
            </a:r>
            <a:r>
              <a:rPr sz="16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«Имеючи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отца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хотя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натуре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доброго 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человека,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однако,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крайнем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невежестве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воспитанного,</a:t>
            </a:r>
            <a:r>
              <a:rPr sz="16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злую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завистливую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мачеху,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которая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всячески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старалась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произвести</a:t>
            </a:r>
            <a:r>
              <a:rPr sz="16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гнев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отце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моём,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представляя,</a:t>
            </a:r>
            <a:r>
              <a:rPr sz="16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что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я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всегда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сижу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по-пустому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за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книгами,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чего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многократно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я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принуждён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был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читать</a:t>
            </a:r>
            <a:r>
              <a:rPr sz="16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учиться,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чему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возможно,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уединённых</a:t>
            </a:r>
            <a:r>
              <a:rPr sz="16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пустых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местах,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терпеть</a:t>
            </a:r>
            <a:r>
              <a:rPr sz="16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стужу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голод,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пока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я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ушёл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endParaRPr sz="1600">
              <a:latin typeface="Calibri"/>
              <a:cs typeface="Calibri"/>
            </a:endParaRPr>
          </a:p>
          <a:p>
            <a:pPr marL="27305" marR="15240" algn="ctr">
              <a:lnSpc>
                <a:spcPct val="100000"/>
              </a:lnSpc>
            </a:pP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Спасские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школы»,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 –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вспоминал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впоследствии</a:t>
            </a:r>
            <a:r>
              <a:rPr sz="16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В.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Ломоносов.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Страсть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к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знаниям,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сложная </a:t>
            </a:r>
            <a:r>
              <a:rPr sz="1600" b="1" i="1" spc="-3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обстановка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семье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заставили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принять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решение</a:t>
            </a:r>
            <a:r>
              <a:rPr sz="16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оставить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родной</a:t>
            </a:r>
            <a:r>
              <a:rPr sz="16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дом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6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отправиться</a:t>
            </a:r>
            <a:r>
              <a:rPr sz="16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6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Москву.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Две</a:t>
            </a:r>
            <a:r>
              <a:rPr sz="16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книги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взял</a:t>
            </a:r>
            <a:r>
              <a:rPr sz="16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</a:t>
            </a:r>
            <a:r>
              <a:rPr sz="16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собой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92D050"/>
                </a:solidFill>
                <a:latin typeface="Calibri"/>
                <a:cs typeface="Calibri"/>
              </a:rPr>
              <a:t>Ломоносов:</a:t>
            </a:r>
            <a:r>
              <a:rPr sz="16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«Арифметику»</a:t>
            </a:r>
            <a:r>
              <a:rPr sz="16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6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92D050"/>
                </a:solidFill>
                <a:latin typeface="Calibri"/>
                <a:cs typeface="Calibri"/>
              </a:rPr>
              <a:t>«Грамматику».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38556" y="115823"/>
            <a:ext cx="8699500" cy="4322445"/>
            <a:chOff x="238556" y="115823"/>
            <a:chExt cx="8699500" cy="4322445"/>
          </a:xfrm>
        </p:grpSpPr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38556" y="551167"/>
              <a:ext cx="3128784" cy="24268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042025" y="550798"/>
              <a:ext cx="2895600" cy="218122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14700" y="115823"/>
              <a:ext cx="2939796" cy="43220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88564" y="188976"/>
            <a:ext cx="5937885" cy="2007235"/>
            <a:chOff x="2988564" y="188976"/>
            <a:chExt cx="5937885" cy="20072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81528" y="188976"/>
              <a:ext cx="5748528" cy="30022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76016" y="402335"/>
              <a:ext cx="1353311" cy="30022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2440" y="402335"/>
              <a:ext cx="301751" cy="30022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37304" y="402335"/>
              <a:ext cx="682751" cy="30022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3168" y="402335"/>
              <a:ext cx="300227" cy="30022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26508" y="402335"/>
              <a:ext cx="3913632" cy="30022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97936" y="615695"/>
              <a:ext cx="5320284" cy="30022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75432" y="829056"/>
              <a:ext cx="5765292" cy="30022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090672" y="1042415"/>
              <a:ext cx="5734812" cy="30022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75432" y="1255776"/>
              <a:ext cx="5765292" cy="30022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88564" y="1469136"/>
              <a:ext cx="5937503" cy="3002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60776" y="1682495"/>
              <a:ext cx="2191512" cy="3002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40452" y="1682495"/>
              <a:ext cx="335279" cy="30022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68468" y="1682495"/>
              <a:ext cx="3227832" cy="3002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89035" y="1682495"/>
              <a:ext cx="464820" cy="30022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42588" y="1895855"/>
              <a:ext cx="3991356" cy="30022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088894" y="224155"/>
            <a:ext cx="5676265" cy="1946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98425" algn="ctr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15 января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1731 года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М. В.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 был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зачислен в самый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младший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класс Славяно-греко-латинской академии,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так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как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совсем не знал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латыни.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академии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он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не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только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изучил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латинский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язык,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но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endParaRPr sz="1400">
              <a:latin typeface="Calibri"/>
              <a:cs typeface="Calibri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ознакомился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со многими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науками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учебными дисциплинами. «Имея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один алтын 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день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жалованья,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нельзя было иметь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 пропитание в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день больше, чем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денежку (полкопейки) хлебу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на денежку 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квасу,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прочее на 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бумагу,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обувь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другие нужды. 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Таким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образом жил я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пять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лет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наук не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оставил»,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–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вспоминал об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этом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времени учёный.</a:t>
            </a:r>
            <a:r>
              <a:rPr sz="1400" b="1" i="1" spc="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За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один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год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прошёл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курс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трёх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классов.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2148" y="6158484"/>
            <a:ext cx="3764279" cy="513715"/>
            <a:chOff x="422148" y="6158484"/>
            <a:chExt cx="3764279" cy="513715"/>
          </a:xfrm>
        </p:grpSpPr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2148" y="6158484"/>
              <a:ext cx="3764279" cy="30022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11708" y="6371844"/>
              <a:ext cx="3145536" cy="300228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256031" y="396240"/>
            <a:ext cx="8616950" cy="6085840"/>
            <a:chOff x="256031" y="396240"/>
            <a:chExt cx="8616950" cy="6085840"/>
          </a:xfrm>
        </p:grpSpPr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6031" y="396240"/>
              <a:ext cx="3112008" cy="452475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5322" y="4591710"/>
              <a:ext cx="2675890" cy="6692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48583" y="2708147"/>
              <a:ext cx="2744723" cy="23058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798820" y="3814572"/>
              <a:ext cx="3073907" cy="26670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491483" y="5148262"/>
              <a:ext cx="2528316" cy="917575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522528" y="6194247"/>
            <a:ext cx="35020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2260" marR="5080" indent="-289560">
              <a:lnSpc>
                <a:spcPct val="100000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Образцы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почерка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четырнадцатилетнего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30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девятнадцатилетнего</a:t>
            </a:r>
            <a:r>
              <a:rPr sz="1400" b="1" i="1" spc="-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53439" y="275843"/>
            <a:ext cx="7425055" cy="1786255"/>
            <a:chOff x="853439" y="275843"/>
            <a:chExt cx="7425055" cy="17862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3439" y="275843"/>
              <a:ext cx="7424928" cy="31394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8303" y="521207"/>
              <a:ext cx="7316724" cy="3139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2603" y="766571"/>
              <a:ext cx="7085076" cy="31394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0431" y="1011935"/>
              <a:ext cx="6751320" cy="3139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0975" y="1257299"/>
              <a:ext cx="7226808" cy="3139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0683" y="1502663"/>
              <a:ext cx="1496567" cy="31394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50363" y="1502663"/>
              <a:ext cx="993648" cy="3139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35223" y="1502663"/>
              <a:ext cx="1341120" cy="3139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62983" y="1502663"/>
              <a:ext cx="4166616" cy="3139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44851" y="1748027"/>
              <a:ext cx="4602480" cy="31394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53820" y="279247"/>
            <a:ext cx="7163434" cy="1743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4999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детстве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условиях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жизни,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повлиявших</a:t>
            </a:r>
            <a:r>
              <a:rPr sz="1400" b="1" i="1" spc="-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характер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учёного,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рассказывает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изданная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-30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1910 году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книга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«Великий помор: очерк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жизни 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деятельности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М. В.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Ломоносова».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ней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составитель</a:t>
            </a:r>
            <a:r>
              <a:rPr sz="1400" b="1"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К. И.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Добрынин описывает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годы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учёбы</a:t>
            </a:r>
            <a:r>
              <a:rPr sz="14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жизни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Москве,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endParaRPr sz="1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250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Петербурге,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за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границей.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Большое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внимание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уделено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книгам,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которым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учился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В.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Ломоносов: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представлены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фрагменты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предисловий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обучающего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материала</a:t>
            </a:r>
            <a:endParaRPr sz="1400">
              <a:latin typeface="Calibri"/>
              <a:cs typeface="Calibri"/>
            </a:endParaRPr>
          </a:p>
          <a:p>
            <a:pPr marL="59690" marR="51435" algn="ctr">
              <a:lnSpc>
                <a:spcPct val="114999"/>
              </a:lnSpc>
            </a:pP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«Грамматики»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Мелетия Смотрицкого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«Арифметики»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Леонтия Магницкого.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Издание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было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ориентировано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школьное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семейное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чтение.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436870" y="2545333"/>
            <a:ext cx="3399434" cy="262308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301752" y="5867400"/>
            <a:ext cx="8237220" cy="448309"/>
            <a:chOff x="301752" y="5867400"/>
            <a:chExt cx="8237220" cy="448309"/>
          </a:xfrm>
        </p:grpSpPr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1752" y="5871972"/>
              <a:ext cx="6720840" cy="2606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85432" y="5867400"/>
              <a:ext cx="292607" cy="26517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95159" y="5871972"/>
              <a:ext cx="1543811" cy="2606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1752" y="6054852"/>
              <a:ext cx="2116836" cy="2606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02179" y="6054852"/>
              <a:ext cx="263651" cy="26060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49424" y="6054852"/>
              <a:ext cx="1184148" cy="2606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17163" y="6054852"/>
              <a:ext cx="263651" cy="26060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64407" y="6054852"/>
              <a:ext cx="1652015" cy="26060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700016" y="6047231"/>
              <a:ext cx="277367" cy="2682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60975" y="6054852"/>
              <a:ext cx="339851" cy="260603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386892" y="5901944"/>
            <a:ext cx="8013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Великий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помор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очерк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жизни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деятельности М.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/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составитель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К.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Добрынин</a:t>
            </a:r>
            <a:r>
              <a:rPr sz="12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sz="12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Times New Roman"/>
                <a:cs typeface="Times New Roman"/>
              </a:rPr>
              <a:t>–</a:t>
            </a:r>
            <a:r>
              <a:rPr sz="1200" b="1" i="1" spc="-4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Москва</a:t>
            </a:r>
            <a:r>
              <a:rPr sz="12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Издатель </a:t>
            </a:r>
            <a:r>
              <a:rPr sz="1200" b="1" i="1" spc="-254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В. С.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Спиридонов,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1910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(Типо-литография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Т-ва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Н.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Кушнерёв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К</a:t>
            </a:r>
            <a:r>
              <a:rPr sz="1200" b="1" i="1" dirty="0">
                <a:solidFill>
                  <a:srgbClr val="92D050"/>
                </a:solidFill>
                <a:latin typeface="Arial"/>
                <a:cs typeface="Arial"/>
              </a:rPr>
              <a:t>°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).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5427" y="2474915"/>
            <a:ext cx="2015972" cy="269322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062351" y="2562098"/>
            <a:ext cx="1692275" cy="22908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0967" y="1627632"/>
            <a:ext cx="3649979" cy="283006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72795" y="178307"/>
            <a:ext cx="8716010" cy="1661160"/>
            <a:chOff x="272795" y="178307"/>
            <a:chExt cx="8716010" cy="166116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712" y="178307"/>
              <a:ext cx="7776972" cy="2941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639" y="406907"/>
              <a:ext cx="5033772" cy="29260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50763" y="406907"/>
              <a:ext cx="1018032" cy="29260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37148" y="406907"/>
              <a:ext cx="2577083" cy="29260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0059" y="633984"/>
              <a:ext cx="8302752" cy="2941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2795" y="862584"/>
              <a:ext cx="8715756" cy="2926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6135" y="1089660"/>
              <a:ext cx="8613648" cy="2941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7407" y="1318260"/>
              <a:ext cx="8068056" cy="29260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96511" y="1545335"/>
              <a:ext cx="1069848" cy="29413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64337" y="177778"/>
            <a:ext cx="8468360" cy="16217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340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1865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году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типографии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Императорской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вышла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книга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«Материалы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биографии</a:t>
            </a:r>
            <a:endParaRPr sz="1300">
              <a:latin typeface="Calibri"/>
              <a:cs typeface="Calibri"/>
            </a:endParaRPr>
          </a:p>
          <a:p>
            <a:pPr marL="3175" algn="ctr">
              <a:lnSpc>
                <a:spcPct val="100000"/>
              </a:lnSpc>
              <a:spcBef>
                <a:spcPts val="240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Ломоносова»,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написанная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экстраординарным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академиком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П.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С.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Билярским.</a:t>
            </a:r>
            <a:r>
              <a:rPr sz="1300" b="1" i="1" spc="3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предисловии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автор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пишет:</a:t>
            </a:r>
            <a:endParaRPr sz="13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«Предлагаемое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собрание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материалов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биографии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состоит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1)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официальных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документов,</a:t>
            </a:r>
            <a:endParaRPr sz="1300">
              <a:latin typeface="Calibri"/>
              <a:cs typeface="Calibri"/>
            </a:endParaRPr>
          </a:p>
          <a:p>
            <a:pPr marL="12065" marR="5080" algn="ctr">
              <a:lnSpc>
                <a:spcPct val="114900"/>
              </a:lnSpc>
              <a:spcBef>
                <a:spcPts val="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хранящихся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двух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архивах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наук: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архиве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бывшей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академической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канцелярии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архиве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конференции;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2)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бумаг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так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называемого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Портфеля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служебной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деятельности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Ломоносова;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3)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писем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Ломоносова,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сообщённых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мне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профессором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Тихонравовым;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4)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материалов,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напечатанных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разных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периодических</a:t>
            </a:r>
            <a:r>
              <a:rPr sz="1300" b="1" i="1" spc="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других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изданиях».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3014" y="3382136"/>
            <a:ext cx="23666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60375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Материалы</a:t>
            </a:r>
            <a:r>
              <a:rPr sz="12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2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биографии </a:t>
            </a:r>
            <a:r>
              <a:rPr sz="1200" b="1" i="1" spc="-254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/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собраны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экстраординарным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академиком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Билярским.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Санкт-Петербург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 В </a:t>
            </a:r>
            <a:r>
              <a:rPr sz="1200" b="1" i="1" spc="-2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типографии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Императорской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Академии</a:t>
            </a:r>
            <a:r>
              <a:rPr sz="12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наук,</a:t>
            </a: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1865.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173979" y="5629655"/>
            <a:ext cx="3656329" cy="992505"/>
            <a:chOff x="5173979" y="5629655"/>
            <a:chExt cx="3656329" cy="992505"/>
          </a:xfrm>
        </p:grpSpPr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73979" y="5629655"/>
              <a:ext cx="3235452" cy="2606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73979" y="5812535"/>
              <a:ext cx="2261616" cy="2606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19187" y="5812535"/>
              <a:ext cx="263651" cy="2606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66431" y="5812535"/>
              <a:ext cx="1307592" cy="2606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73979" y="5995415"/>
              <a:ext cx="2871216" cy="26060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828787" y="5995415"/>
              <a:ext cx="292607" cy="2606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940039" y="5995415"/>
              <a:ext cx="294131" cy="2606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17763" y="5995415"/>
              <a:ext cx="263651" cy="2606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065007" y="5995415"/>
              <a:ext cx="667511" cy="2606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173979" y="6178295"/>
              <a:ext cx="533400" cy="2606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90971" y="6178295"/>
              <a:ext cx="292608" cy="26060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602223" y="6178295"/>
              <a:ext cx="1807464" cy="26060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93279" y="6178295"/>
              <a:ext cx="835151" cy="26060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848600" y="6178295"/>
              <a:ext cx="512064" cy="26060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144255" y="6178295"/>
              <a:ext cx="609600" cy="26060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37447" y="6178295"/>
              <a:ext cx="292607" cy="26060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73979" y="6361175"/>
              <a:ext cx="637031" cy="260604"/>
            </a:xfrm>
            <a:prstGeom prst="rect">
              <a:avLst/>
            </a:prstGeom>
          </p:spPr>
        </p:pic>
      </p:grpSp>
      <p:grpSp>
        <p:nvGrpSpPr>
          <p:cNvPr id="33" name="object 33"/>
          <p:cNvGrpSpPr/>
          <p:nvPr/>
        </p:nvGrpSpPr>
        <p:grpSpPr>
          <a:xfrm>
            <a:off x="214185" y="1571625"/>
            <a:ext cx="8682990" cy="4672330"/>
            <a:chOff x="214185" y="1571625"/>
            <a:chExt cx="8682990" cy="4672330"/>
          </a:xfrm>
        </p:grpSpPr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14185" y="1571625"/>
              <a:ext cx="2395816" cy="181622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223544" y="3492626"/>
              <a:ext cx="1673186" cy="204224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774334" y="3431070"/>
              <a:ext cx="1555343" cy="203005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72796" y="4774692"/>
              <a:ext cx="2552700" cy="28041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2593847" y="4774692"/>
              <a:ext cx="313944" cy="28041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714243" y="4774692"/>
              <a:ext cx="2322576" cy="28041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22147" y="4972811"/>
              <a:ext cx="4462272" cy="28041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82168" y="5170932"/>
              <a:ext cx="2191512" cy="28041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542031" y="5170932"/>
              <a:ext cx="281939" cy="280416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592324" y="5170932"/>
              <a:ext cx="2135124" cy="28041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99287" y="5369052"/>
              <a:ext cx="4512564" cy="28041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66927" y="5567171"/>
              <a:ext cx="1299972" cy="28041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77923" y="5567171"/>
              <a:ext cx="368807" cy="28041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853183" y="5567171"/>
              <a:ext cx="382524" cy="28041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043683" y="5567171"/>
              <a:ext cx="2700527" cy="28041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1520" y="5765291"/>
              <a:ext cx="3843528" cy="280415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26007" y="5963411"/>
              <a:ext cx="3614928" cy="280416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5259451" y="5659018"/>
            <a:ext cx="342900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Михаил</a:t>
            </a:r>
            <a:r>
              <a:rPr sz="12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Васильевич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Ломоносов.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жизнь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сочинения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сборник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историко-литературных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статей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/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составитель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Покровский.</a:t>
            </a:r>
            <a:r>
              <a:rPr sz="12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 3-е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изд., 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доп.</a:t>
            </a:r>
            <a:r>
              <a:rPr sz="12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Москва</a:t>
            </a:r>
            <a:r>
              <a:rPr sz="12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: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Типография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40" dirty="0">
                <a:solidFill>
                  <a:srgbClr val="92D050"/>
                </a:solidFill>
                <a:latin typeface="Calibri"/>
                <a:cs typeface="Calibri"/>
              </a:rPr>
              <a:t>Г.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Лисснера</a:t>
            </a:r>
            <a:r>
              <a:rPr sz="12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2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Д.</a:t>
            </a:r>
            <a:r>
              <a:rPr sz="12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92D050"/>
                </a:solidFill>
                <a:latin typeface="Calibri"/>
                <a:cs typeface="Calibri"/>
              </a:rPr>
              <a:t>Собко, </a:t>
            </a:r>
            <a:r>
              <a:rPr sz="1200" b="1" i="1" spc="-2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92D050"/>
                </a:solidFill>
                <a:latin typeface="Calibri"/>
                <a:cs typeface="Calibri"/>
              </a:rPr>
              <a:t>1912.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65556" y="4806441"/>
            <a:ext cx="4514215" cy="1412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Михаил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Васильевич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–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один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из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величайших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русских </a:t>
            </a:r>
            <a:r>
              <a:rPr sz="1300" b="1" i="1" spc="-27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учёных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поэтов.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Это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хорошо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сознавали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уже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лучшие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его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современники.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историко-литературном</a:t>
            </a:r>
            <a:r>
              <a:rPr sz="1300" b="1" i="1" spc="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5" dirty="0">
                <a:solidFill>
                  <a:srgbClr val="92D050"/>
                </a:solidFill>
                <a:latin typeface="Calibri"/>
                <a:cs typeface="Calibri"/>
              </a:rPr>
              <a:t>сборнике</a:t>
            </a:r>
            <a:endParaRPr sz="1300">
              <a:latin typeface="Calibri"/>
              <a:cs typeface="Calibri"/>
            </a:endParaRPr>
          </a:p>
          <a:p>
            <a:pPr marL="139065" marR="132080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«Михаил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Васильевич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Ломоносов.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Его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жизнь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сочинения», </a:t>
            </a:r>
            <a:r>
              <a:rPr sz="1300" b="1" i="1" spc="-28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составленном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В.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И.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Покровским,</a:t>
            </a:r>
            <a:r>
              <a:rPr sz="1300" b="1" i="1" spc="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помещены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статьи,</a:t>
            </a:r>
            <a:endParaRPr sz="1300">
              <a:latin typeface="Calibri"/>
              <a:cs typeface="Calibri"/>
            </a:endParaRPr>
          </a:p>
          <a:p>
            <a:pPr marL="2540" algn="ctr">
              <a:lnSpc>
                <a:spcPct val="100000"/>
              </a:lnSpc>
            </a:pP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раскрывающие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многогранные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стороны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жизни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endParaRPr sz="13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деятельности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этого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выдающегося</a:t>
            </a:r>
            <a:r>
              <a:rPr sz="1300" b="1" i="1" spc="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человека.</a:t>
            </a:r>
            <a:endParaRPr sz="1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97835" y="2252472"/>
            <a:ext cx="4683252" cy="337718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68224" y="193547"/>
            <a:ext cx="8841105" cy="3075940"/>
            <a:chOff x="268224" y="193547"/>
            <a:chExt cx="8841105" cy="30759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8628" y="193547"/>
              <a:ext cx="6129528" cy="3139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75559" y="438911"/>
              <a:ext cx="6449568" cy="313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4788" y="684275"/>
              <a:ext cx="1008888" cy="3139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56788" y="684275"/>
              <a:ext cx="1010412" cy="31394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56888" y="684275"/>
              <a:ext cx="5052060" cy="31394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54224" y="929639"/>
              <a:ext cx="6496812" cy="31394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25268" y="1175003"/>
              <a:ext cx="6551676" cy="31394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44140" y="1420367"/>
              <a:ext cx="6315456" cy="31394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55747" y="1665731"/>
              <a:ext cx="1316736" cy="31394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62171" y="1665731"/>
              <a:ext cx="5384291" cy="31394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48356" y="1911096"/>
              <a:ext cx="5908548" cy="3139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72512" y="2156459"/>
              <a:ext cx="6460236" cy="3139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73096" y="2401824"/>
              <a:ext cx="2276856" cy="31394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703064" y="2401824"/>
              <a:ext cx="1002791" cy="31394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97068" y="2401824"/>
              <a:ext cx="3432047" cy="31394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314188" y="2647187"/>
              <a:ext cx="890015" cy="31394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957315" y="2647187"/>
              <a:ext cx="294132" cy="313943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68224" y="300227"/>
              <a:ext cx="2450592" cy="268528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0812" y="2968752"/>
              <a:ext cx="1435608" cy="30022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589532" y="2968752"/>
              <a:ext cx="335280" cy="30022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77924" y="2968752"/>
              <a:ext cx="662939" cy="300227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233172" y="4026408"/>
            <a:ext cx="5226050" cy="2612390"/>
            <a:chOff x="233172" y="4026408"/>
            <a:chExt cx="5226050" cy="2612390"/>
          </a:xfrm>
        </p:grpSpPr>
        <p:pic>
          <p:nvPicPr>
            <p:cNvPr id="26" name="object 2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1084" y="4026408"/>
              <a:ext cx="2560319" cy="182575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3172" y="5888736"/>
              <a:ext cx="4997196" cy="2941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3172" y="6117336"/>
              <a:ext cx="5225796" cy="29260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33172" y="6344412"/>
              <a:ext cx="1080516" cy="294131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324713" y="5890971"/>
            <a:ext cx="4977765" cy="709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Вход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подъезд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дома,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где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жил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Ломоносов.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Две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таблички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на</a:t>
            </a:r>
            <a:r>
              <a:rPr sz="13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двух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языках</a:t>
            </a:r>
            <a:r>
              <a:rPr sz="13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рассказывают,</a:t>
            </a:r>
            <a:r>
              <a:rPr sz="1300" b="1" i="1" spc="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что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здесь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жил</a:t>
            </a:r>
            <a:r>
              <a:rPr sz="1300" b="1" i="1" spc="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российский</a:t>
            </a:r>
            <a:r>
              <a:rPr sz="1300" b="1" i="1" spc="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студент</a:t>
            </a:r>
            <a:r>
              <a:rPr sz="1300" b="1" i="1" spc="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Михаил </a:t>
            </a:r>
            <a:r>
              <a:rPr sz="1300" b="1" i="1" spc="-27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Ломоносов.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875526" y="4249737"/>
            <a:ext cx="1820799" cy="1377950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6045708" y="5841491"/>
            <a:ext cx="2990215" cy="676910"/>
            <a:chOff x="6045708" y="5841491"/>
            <a:chExt cx="2990215" cy="676910"/>
          </a:xfrm>
        </p:grpSpPr>
        <p:pic>
          <p:nvPicPr>
            <p:cNvPr id="33" name="object 33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045708" y="5841491"/>
              <a:ext cx="2990088" cy="280415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045708" y="6039611"/>
              <a:ext cx="1627632" cy="28041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441692" y="6039611"/>
              <a:ext cx="1217676" cy="28041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045708" y="6237731"/>
              <a:ext cx="1357884" cy="280416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6139053" y="5873597"/>
            <a:ext cx="2663825" cy="619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Паспорт,</a:t>
            </a:r>
            <a:r>
              <a:rPr sz="1300" b="1" i="1" spc="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выданный</a:t>
            </a:r>
            <a:r>
              <a:rPr sz="1300" b="1" i="1" spc="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М.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Ломоносову </a:t>
            </a:r>
            <a:r>
              <a:rPr sz="1300" b="1" i="1" spc="-27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13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 мая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1741</a:t>
            </a:r>
            <a:r>
              <a:rPr sz="13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года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r>
              <a:rPr sz="1300" b="1" i="1" spc="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Марбургском </a:t>
            </a:r>
            <a:r>
              <a:rPr sz="13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300" b="1" i="1" spc="-10" dirty="0">
                <a:solidFill>
                  <a:srgbClr val="92D050"/>
                </a:solidFill>
                <a:latin typeface="Calibri"/>
                <a:cs typeface="Calibri"/>
              </a:rPr>
              <a:t>университете.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01192" y="196697"/>
            <a:ext cx="8447405" cy="3047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87575" marR="84455" indent="162560">
              <a:lnSpc>
                <a:spcPct val="114999"/>
              </a:lnSpc>
              <a:spcBef>
                <a:spcPts val="10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феврале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1736 года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президент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Академии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наук Иоганн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Корф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обратился в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Кабинет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министров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предложением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послать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несколько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способных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молодых</a:t>
            </a:r>
            <a:endParaRPr sz="1400">
              <a:latin typeface="Calibri"/>
              <a:cs typeface="Calibri"/>
            </a:endParaRPr>
          </a:p>
          <a:p>
            <a:pPr marL="2094230" algn="ctr">
              <a:lnSpc>
                <a:spcPct val="100000"/>
              </a:lnSpc>
              <a:spcBef>
                <a:spcPts val="250"/>
              </a:spcBef>
            </a:pP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людей</a:t>
            </a:r>
            <a:r>
              <a:rPr sz="14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во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Фрайберг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обучения</a:t>
            </a:r>
            <a:r>
              <a:rPr sz="1400" b="1" i="1" spc="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их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там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химии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горному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делу.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5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марта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Корф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</a:t>
            </a:r>
            <a:endParaRPr sz="1400">
              <a:latin typeface="Calibri"/>
              <a:cs typeface="Calibri"/>
            </a:endParaRPr>
          </a:p>
          <a:p>
            <a:pPr marL="2137410" marR="34290" indent="635" algn="ctr">
              <a:lnSpc>
                <a:spcPct val="114999"/>
              </a:lnSpc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дополнение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своему предложению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сообщил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Кабинету,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что за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границу могут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быть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посланы три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ученика,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включая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Ломоносова.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Около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пяти лет Ломоносов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обучался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за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границей.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С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ноября 1736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года 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течении трёх лет он обучался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Марбургском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университете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под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руководством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немецкого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учёного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Х.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Вольфа.</a:t>
            </a:r>
            <a:endParaRPr sz="1400">
              <a:latin typeface="Calibri"/>
              <a:cs typeface="Calibri"/>
            </a:endParaRPr>
          </a:p>
          <a:p>
            <a:pPr marL="2184400" marR="80010" indent="275590">
              <a:lnSpc>
                <a:spcPct val="114999"/>
              </a:lnSpc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Здесь, помимо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точных дисциплин,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он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выучил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немецкий, французский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итальянский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языки, обучился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танцам,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фехтованию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рисованию. 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1739 году </a:t>
            </a:r>
            <a:r>
              <a:rPr sz="1400" b="1" i="1" spc="-30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400" b="1" i="1" spc="-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отправился</a:t>
            </a:r>
            <a:r>
              <a:rPr sz="1400" b="1" i="1" spc="-6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Фрейберг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к специалисту</a:t>
            </a:r>
            <a:r>
              <a:rPr sz="1400" b="1" i="1" spc="-4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по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горному</a:t>
            </a:r>
            <a:r>
              <a:rPr sz="1400" b="1" i="1" spc="-2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делу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химии</a:t>
            </a:r>
            <a:endParaRPr sz="1400">
              <a:latin typeface="Calibri"/>
              <a:cs typeface="Calibri"/>
            </a:endParaRPr>
          </a:p>
          <a:p>
            <a:pPr marL="4926965">
              <a:lnSpc>
                <a:spcPct val="100000"/>
              </a:lnSpc>
              <a:spcBef>
                <a:spcPts val="254"/>
              </a:spcBef>
            </a:pP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Генкелю.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Х.</a:t>
            </a:r>
            <a:r>
              <a:rPr sz="1400" b="1"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Вольф.</a:t>
            </a:r>
            <a:r>
              <a:rPr sz="1400" b="1"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(1679–1754)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520440" y="5224271"/>
            <a:ext cx="2105025" cy="260985"/>
            <a:chOff x="3520440" y="5224271"/>
            <a:chExt cx="2105025" cy="260985"/>
          </a:xfrm>
        </p:grpSpPr>
        <p:pic>
          <p:nvPicPr>
            <p:cNvPr id="40" name="object 40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520440" y="5224271"/>
              <a:ext cx="1104900" cy="2606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445508" y="5224271"/>
              <a:ext cx="1179576" cy="260604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3605276" y="5254244"/>
            <a:ext cx="18776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Марбургский</a:t>
            </a:r>
            <a:r>
              <a:rPr sz="1200" b="1" i="1" spc="-4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200" b="1" i="1" spc="-5" dirty="0">
                <a:solidFill>
                  <a:srgbClr val="92D050"/>
                </a:solidFill>
                <a:latin typeface="Calibri"/>
                <a:cs typeface="Calibri"/>
              </a:rPr>
              <a:t>университет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550" y="161925"/>
            <a:ext cx="8924925" cy="159067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280659" y="4555235"/>
            <a:ext cx="3648710" cy="2007235"/>
            <a:chOff x="5280659" y="4555235"/>
            <a:chExt cx="3648710" cy="200723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89319" y="4555235"/>
              <a:ext cx="2756916" cy="187604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0659" y="6262115"/>
              <a:ext cx="3648455" cy="30022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381625" y="6297574"/>
            <a:ext cx="34251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Урок</a:t>
            </a:r>
            <a:r>
              <a:rPr sz="1400" b="1" i="1" spc="-5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о</a:t>
            </a:r>
            <a:r>
              <a:rPr sz="1400" b="1" i="1" spc="-2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сохранности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массы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для</a:t>
            </a:r>
            <a:r>
              <a:rPr sz="1400" b="1" i="1" spc="-3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академиков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39268" y="1853183"/>
            <a:ext cx="5320665" cy="4547870"/>
            <a:chOff x="239268" y="1853183"/>
            <a:chExt cx="5320665" cy="454787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66188" y="4009644"/>
              <a:ext cx="3293364" cy="224028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9268" y="1853183"/>
              <a:ext cx="2260092" cy="289102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0247" y="6100572"/>
              <a:ext cx="2843783" cy="30022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59714" y="6135420"/>
            <a:ext cx="262191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Ломоносов</a:t>
            </a:r>
            <a:r>
              <a:rPr sz="1400" b="1" i="1" spc="-5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dirty="0">
                <a:solidFill>
                  <a:srgbClr val="92D050"/>
                </a:solidFill>
                <a:latin typeface="Calibri"/>
                <a:cs typeface="Calibri"/>
              </a:rPr>
              <a:t>и</a:t>
            </a:r>
            <a:r>
              <a:rPr sz="1400" b="1" i="1" spc="-1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sz="1400" b="1" i="1" spc="-5" dirty="0">
                <a:solidFill>
                  <a:srgbClr val="92D050"/>
                </a:solidFill>
                <a:latin typeface="Calibri"/>
                <a:cs typeface="Calibri"/>
              </a:rPr>
              <a:t>Екатерина</a:t>
            </a:r>
            <a:r>
              <a:rPr sz="1400" b="1" i="1" spc="-10" dirty="0">
                <a:solidFill>
                  <a:srgbClr val="92D050"/>
                </a:solidFill>
                <a:latin typeface="Calibri"/>
                <a:cs typeface="Calibri"/>
              </a:rPr>
              <a:t> Великая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46020" y="1469136"/>
            <a:ext cx="5244083" cy="311810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2D05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2452</Words>
  <Application>Microsoft Office PowerPoint</Application>
  <PresentationFormat>Экран (4:3)</PresentationFormat>
  <Paragraphs>146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 информационные источники: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Gayaz_Nazmuddinov</cp:lastModifiedBy>
  <cp:revision>1</cp:revision>
  <dcterms:created xsi:type="dcterms:W3CDTF">2021-12-03T06:15:57Z</dcterms:created>
  <dcterms:modified xsi:type="dcterms:W3CDTF">2021-12-03T06:17:27Z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2021-10-17T00:00:00Z</vt:filetime>
  </property>
  <property fmtid="{D5CDD505-2E9C-101B-9397-08002B2CF9AE}" pid="3" name="LastSaved">
    <vt:filetime>2021-12-03T00:00:00Z</vt:filetime>
  </property>
</Properties>
</file>